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14"/>
  </p:notesMasterIdLst>
  <p:handoutMasterIdLst>
    <p:handoutMasterId r:id="rId15"/>
  </p:handoutMasterIdLst>
  <p:sldIdLst>
    <p:sldId id="256" r:id="rId2"/>
    <p:sldId id="283" r:id="rId3"/>
    <p:sldId id="284" r:id="rId4"/>
    <p:sldId id="285" r:id="rId5"/>
    <p:sldId id="268" r:id="rId6"/>
    <p:sldId id="276" r:id="rId7"/>
    <p:sldId id="282" r:id="rId8"/>
    <p:sldId id="280" r:id="rId9"/>
    <p:sldId id="287" r:id="rId10"/>
    <p:sldId id="286" r:id="rId11"/>
    <p:sldId id="270" r:id="rId12"/>
    <p:sldId id="27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31" autoAdjust="0"/>
  </p:normalViewPr>
  <p:slideViewPr>
    <p:cSldViewPr snapToGrid="0" snapToObjects="1">
      <p:cViewPr>
        <p:scale>
          <a:sx n="102" d="100"/>
          <a:sy n="102" d="100"/>
        </p:scale>
        <p:origin x="-2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A51E3B-3CD9-42C9-9E0E-94E8FC47B67D}" type="datetimeFigureOut">
              <a:rPr lang="en-US" smtClean="0"/>
              <a:pPr/>
              <a:t>9/23/2014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7A548B-8A91-463A-A4B6-D62BC061110C}" type="slidenum">
              <a:rPr lang="en-US" smtClean="0"/>
              <a:pPr/>
              <a:t>‹#›</a:t>
            </a:fld>
            <a:endParaRPr lang="en-US"/>
          </a:p>
        </p:txBody>
      </p:sp>
    </p:spTree>
    <p:extLst>
      <p:ext uri="{BB962C8B-B14F-4D97-AF65-F5344CB8AC3E}">
        <p14:creationId xmlns:p14="http://schemas.microsoft.com/office/powerpoint/2010/main" val="776327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F3B1B3-EEF5-4C1F-9668-ACF5C824654C}" type="datetimeFigureOut">
              <a:rPr lang="en-US" smtClean="0"/>
              <a:pPr/>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02E60-C4E0-4109-969B-6F64BF5CEF5C}" type="slidenum">
              <a:rPr lang="en-US" smtClean="0"/>
              <a:pPr/>
              <a:t>‹#›</a:t>
            </a:fld>
            <a:endParaRPr lang="en-US"/>
          </a:p>
        </p:txBody>
      </p:sp>
    </p:spTree>
    <p:extLst>
      <p:ext uri="{BB962C8B-B14F-4D97-AF65-F5344CB8AC3E}">
        <p14:creationId xmlns:p14="http://schemas.microsoft.com/office/powerpoint/2010/main" val="180180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D02E60-C4E0-4109-969B-6F64BF5CEF5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D02E60-C4E0-4109-969B-6F64BF5CEF5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D02E60-C4E0-4109-969B-6F64BF5CEF5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Prephonetic</a:t>
            </a:r>
            <a:r>
              <a:rPr lang="en-US" baseline="0" dirty="0" smtClean="0"/>
              <a:t>- students not yet reading conventionally. Children learn to recognize and write letters of the alphabet.  Play with sounds in letters and words.  Students sort pictures by rhyme and beginning sound.  By end can match picture cards to words.</a:t>
            </a:r>
          </a:p>
          <a:p>
            <a:endParaRPr lang="en-US" baseline="0" dirty="0" smtClean="0"/>
          </a:p>
          <a:p>
            <a:r>
              <a:rPr lang="en-US" baseline="0" dirty="0" smtClean="0"/>
              <a:t>Letter Name- Apply alphabet principles to consonants.  By end can correctly represent most short-vowel patterns, consonant digraphs and blends</a:t>
            </a:r>
          </a:p>
          <a:p>
            <a:endParaRPr lang="en-US" baseline="0" dirty="0" smtClean="0"/>
          </a:p>
          <a:p>
            <a:r>
              <a:rPr lang="en-US" baseline="0" dirty="0" smtClean="0"/>
              <a:t>Within Word- Spell most single-syllable, short-vowel words correctly. Move away from letter name spelling (sound by sound) and begin to include patterns or chunks of letter sequences that relate to sound and meaning.</a:t>
            </a:r>
          </a:p>
          <a:p>
            <a:endParaRPr lang="en-US" baseline="0" dirty="0" smtClean="0"/>
          </a:p>
          <a:p>
            <a:r>
              <a:rPr lang="en-US" baseline="0" dirty="0" smtClean="0"/>
              <a:t>Syllable Juncture- Focus is multisyllabic words and patterns.  Sort by specific vowel combinations, inflected endings, vowel patterns in accented syllables.  This level also includes how syllables divide in words and some prefixes and suffixes.</a:t>
            </a:r>
          </a:p>
          <a:p>
            <a:endParaRPr lang="en-US" baseline="0" dirty="0" smtClean="0"/>
          </a:p>
          <a:p>
            <a:r>
              <a:rPr lang="en-US" baseline="0" dirty="0" smtClean="0"/>
              <a:t>Derivational Constancies- students spell most words correctly.  Students learn to sort words by pattern and meaning, with an emphasis on meaning and related word parts.  Students learn common prefixes and suffixes and examine the meaning of base and root words. We study Greek and Latin stems to maximize vocabulary </a:t>
            </a:r>
            <a:r>
              <a:rPr lang="en-US" baseline="0" dirty="0" err="1" smtClean="0"/>
              <a:t>accquistion</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D02E60-C4E0-4109-969B-6F64BF5CEF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D02E60-C4E0-4109-969B-6F64BF5CEF5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0B8538B-D85E-EF4F-A4ED-8B020D0A3D3B}" type="datetimeFigureOut">
              <a:rPr lang="en-US" smtClean="0"/>
              <a:pPr/>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486B2-001F-E640-95FF-04017095CF1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0B8538B-D85E-EF4F-A4ED-8B020D0A3D3B}" type="datetimeFigureOut">
              <a:rPr lang="en-US" smtClean="0"/>
              <a:pPr/>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486B2-001F-E640-95FF-04017095CF1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486B2-001F-E640-95FF-04017095CF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486B2-001F-E640-95FF-04017095CF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486B2-001F-E640-95FF-04017095CF19}"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486B2-001F-E640-95FF-04017095CF1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0B8538B-D85E-EF4F-A4ED-8B020D0A3D3B}" type="datetimeFigureOut">
              <a:rPr lang="en-US" smtClean="0"/>
              <a:pPr/>
              <a:t>9/23/2014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2D486B2-001F-E640-95FF-04017095CF19}"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0B8538B-D85E-EF4F-A4ED-8B020D0A3D3B}" type="datetimeFigureOut">
              <a:rPr lang="en-US" smtClean="0"/>
              <a:pPr/>
              <a:t>9/23/2014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486B2-001F-E640-95FF-04017095CF1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2D486B2-001F-E640-95FF-04017095CF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B8538B-D85E-EF4F-A4ED-8B020D0A3D3B}" type="datetimeFigureOut">
              <a:rPr lang="en-US" smtClean="0"/>
              <a:pPr/>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486B2-001F-E640-95FF-04017095CF19}"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0B8538B-D85E-EF4F-A4ED-8B020D0A3D3B}" type="datetimeFigureOut">
              <a:rPr lang="en-US" smtClean="0"/>
              <a:pPr/>
              <a:t>9/23/2014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2D486B2-001F-E640-95FF-04017095CF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 id="2147483720" r:id="rId18"/>
    <p:sldLayoutId id="2147483721" r:id="rId19"/>
    <p:sldLayoutId id="214748372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hyperlink" Target="http://www.literacyconnections.com/WordStudy.php" TargetMode="Externa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email.cms.k12.nc.us/owa/redir.aspx?C=cfb055e81d924039a46d0c4d4914680f&amp;URL=http://educationextras.com/wordstheirway.html" TargetMode="External"/><Relationship Id="rId4" Type="http://schemas.openxmlformats.org/officeDocument/2006/relationships/hyperlink" Target="http://quizlet.com/608866/study-guide-words-their-way-glossary-of-terms-flash-car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8927" y="4904509"/>
            <a:ext cx="4343400" cy="1346641"/>
          </a:xfrm>
        </p:spPr>
        <p:txBody>
          <a:bodyPr>
            <a:normAutofit/>
          </a:bodyPr>
          <a:lstStyle/>
          <a:p>
            <a:r>
              <a:rPr lang="en-US" dirty="0" smtClean="0"/>
              <a:t>What is it?</a:t>
            </a:r>
            <a:br>
              <a:rPr lang="en-US" dirty="0" smtClean="0"/>
            </a:br>
            <a:r>
              <a:rPr lang="en-US" dirty="0" smtClean="0"/>
              <a:t>Why is it important?</a:t>
            </a:r>
            <a:endParaRPr lang="en-US" dirty="0"/>
          </a:p>
        </p:txBody>
      </p:sp>
      <p:pic>
        <p:nvPicPr>
          <p:cNvPr id="4" name="Picture 3" descr="9780132239684.jpg"/>
          <p:cNvPicPr>
            <a:picLocks noChangeAspect="1"/>
          </p:cNvPicPr>
          <p:nvPr/>
        </p:nvPicPr>
        <p:blipFill>
          <a:blip r:embed="rId4"/>
          <a:stretch>
            <a:fillRect/>
          </a:stretch>
        </p:blipFill>
        <p:spPr>
          <a:xfrm>
            <a:off x="5034139" y="444500"/>
            <a:ext cx="1226962" cy="1615999"/>
          </a:xfrm>
          <a:prstGeom prst="rect">
            <a:avLst/>
          </a:prstGeom>
        </p:spPr>
      </p:pic>
      <p:sp>
        <p:nvSpPr>
          <p:cNvPr id="5" name="TextBox 4"/>
          <p:cNvSpPr txBox="1"/>
          <p:nvPr/>
        </p:nvSpPr>
        <p:spPr>
          <a:xfrm>
            <a:off x="1054100" y="914400"/>
            <a:ext cx="2679700" cy="1569660"/>
          </a:xfrm>
          <a:prstGeom prst="rect">
            <a:avLst/>
          </a:prstGeom>
          <a:noFill/>
        </p:spPr>
        <p:txBody>
          <a:bodyPr wrap="square" rtlCol="0">
            <a:spAutoFit/>
          </a:bodyPr>
          <a:lstStyle/>
          <a:p>
            <a:pPr algn="ctr"/>
            <a:r>
              <a:rPr lang="en-US" sz="4800" dirty="0" smtClean="0">
                <a:solidFill>
                  <a:schemeClr val="bg1"/>
                </a:solidFill>
              </a:rPr>
              <a:t>Word</a:t>
            </a:r>
          </a:p>
          <a:p>
            <a:pPr algn="ctr"/>
            <a:r>
              <a:rPr lang="en-US" sz="4800" dirty="0" smtClean="0">
                <a:solidFill>
                  <a:schemeClr val="bg1"/>
                </a:solidFill>
              </a:rPr>
              <a:t>Work</a:t>
            </a:r>
            <a:endParaRPr lang="en-US" sz="4800" dirty="0">
              <a:solidFill>
                <a:schemeClr val="bg1"/>
              </a:solidFill>
            </a:endParaRPr>
          </a:p>
        </p:txBody>
      </p:sp>
      <p:pic>
        <p:nvPicPr>
          <p:cNvPr id="6" name="Picture 5" descr="Word_Sort-1.jpg"/>
          <p:cNvPicPr>
            <a:picLocks noChangeAspect="1"/>
          </p:cNvPicPr>
          <p:nvPr/>
        </p:nvPicPr>
        <p:blipFill>
          <a:blip r:embed="rId5"/>
          <a:stretch>
            <a:fillRect/>
          </a:stretch>
        </p:blipFill>
        <p:spPr>
          <a:xfrm>
            <a:off x="6959600" y="2778125"/>
            <a:ext cx="1714500" cy="128587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Study Activities continued</a:t>
            </a:r>
            <a:br>
              <a:rPr lang="en-US" dirty="0" smtClean="0"/>
            </a:br>
            <a:r>
              <a:rPr lang="en-US" dirty="0" smtClean="0"/>
              <a:t>Vocabulary</a:t>
            </a:r>
            <a:endParaRPr lang="en-US" dirty="0"/>
          </a:p>
        </p:txBody>
      </p:sp>
      <p:sp>
        <p:nvSpPr>
          <p:cNvPr id="4" name="Content Placeholder 2"/>
          <p:cNvSpPr>
            <a:spLocks noGrp="1"/>
          </p:cNvSpPr>
          <p:nvPr>
            <p:ph sz="half" idx="4294967295"/>
          </p:nvPr>
        </p:nvSpPr>
        <p:spPr>
          <a:xfrm>
            <a:off x="498474" y="2425655"/>
            <a:ext cx="3657413" cy="1468989"/>
          </a:xfrm>
          <a:prstGeom prst="rect">
            <a:avLst/>
          </a:prstGeom>
        </p:spPr>
        <p:txBody>
          <a:bodyPr>
            <a:normAutofit/>
          </a:bodyPr>
          <a:lstStyle/>
          <a:p>
            <a:pPr>
              <a:buNone/>
            </a:pPr>
            <a:r>
              <a:rPr lang="en-US" sz="2200" dirty="0" smtClean="0">
                <a:solidFill>
                  <a:schemeClr val="tx2">
                    <a:lumMod val="75000"/>
                    <a:lumOff val="25000"/>
                  </a:schemeClr>
                </a:solidFill>
              </a:rPr>
              <a:t>FIGURATIVE LANGUAGE</a:t>
            </a:r>
          </a:p>
          <a:p>
            <a:r>
              <a:rPr lang="en-US" sz="1600" dirty="0" smtClean="0"/>
              <a:t>Simile, metaphor, personification, alliteration, hyperbole</a:t>
            </a:r>
            <a:endParaRPr lang="en-US" sz="1600" dirty="0"/>
          </a:p>
        </p:txBody>
      </p:sp>
      <p:sp>
        <p:nvSpPr>
          <p:cNvPr id="5" name="Content Placeholder 2"/>
          <p:cNvSpPr>
            <a:spLocks noGrp="1"/>
          </p:cNvSpPr>
          <p:nvPr>
            <p:ph sz="half" idx="4294967295"/>
          </p:nvPr>
        </p:nvSpPr>
        <p:spPr>
          <a:xfrm>
            <a:off x="4424722" y="4194629"/>
            <a:ext cx="3720774" cy="2243377"/>
          </a:xfrm>
          <a:prstGeom prst="rect">
            <a:avLst/>
          </a:prstGeom>
        </p:spPr>
        <p:txBody>
          <a:bodyPr>
            <a:normAutofit/>
          </a:bodyPr>
          <a:lstStyle/>
          <a:p>
            <a:pPr>
              <a:buNone/>
            </a:pPr>
            <a:r>
              <a:rPr lang="en-US" dirty="0" smtClean="0">
                <a:solidFill>
                  <a:schemeClr val="tx2">
                    <a:lumMod val="75000"/>
                    <a:lumOff val="25000"/>
                  </a:schemeClr>
                </a:solidFill>
              </a:rPr>
              <a:t>OTHER IDEAS</a:t>
            </a:r>
            <a:endParaRPr lang="en-US" sz="2000" dirty="0" smtClean="0">
              <a:solidFill>
                <a:schemeClr val="tx2">
                  <a:lumMod val="75000"/>
                  <a:lumOff val="25000"/>
                </a:schemeClr>
              </a:solidFill>
            </a:endParaRPr>
          </a:p>
          <a:p>
            <a:pPr>
              <a:spcBef>
                <a:spcPts val="0"/>
              </a:spcBef>
            </a:pPr>
            <a:r>
              <a:rPr lang="en-US" sz="1700" dirty="0" smtClean="0"/>
              <a:t>Complex sentences</a:t>
            </a:r>
          </a:p>
          <a:p>
            <a:pPr>
              <a:spcBef>
                <a:spcPts val="0"/>
              </a:spcBef>
            </a:pPr>
            <a:r>
              <a:rPr lang="en-US" sz="1700" dirty="0" smtClean="0"/>
              <a:t>Illustrations</a:t>
            </a:r>
          </a:p>
          <a:p>
            <a:pPr>
              <a:spcBef>
                <a:spcPts val="0"/>
              </a:spcBef>
            </a:pPr>
            <a:r>
              <a:rPr lang="en-US" sz="1700" dirty="0" smtClean="0"/>
              <a:t>Quotes</a:t>
            </a:r>
          </a:p>
          <a:p>
            <a:pPr>
              <a:spcBef>
                <a:spcPts val="0"/>
              </a:spcBef>
            </a:pPr>
            <a:r>
              <a:rPr lang="en-US" sz="1700" dirty="0" smtClean="0"/>
              <a:t>Analogies </a:t>
            </a:r>
          </a:p>
          <a:p>
            <a:pPr>
              <a:spcBef>
                <a:spcPts val="0"/>
              </a:spcBef>
            </a:pPr>
            <a:r>
              <a:rPr lang="en-US" sz="1700" dirty="0" smtClean="0"/>
              <a:t>Examples from text</a:t>
            </a:r>
          </a:p>
          <a:p>
            <a:endParaRPr lang="en-US" sz="1700" dirty="0"/>
          </a:p>
        </p:txBody>
      </p:sp>
      <p:sp>
        <p:nvSpPr>
          <p:cNvPr id="6" name="Content Placeholder 2"/>
          <p:cNvSpPr>
            <a:spLocks noGrp="1"/>
          </p:cNvSpPr>
          <p:nvPr>
            <p:ph sz="half" idx="4294967295"/>
          </p:nvPr>
        </p:nvSpPr>
        <p:spPr>
          <a:xfrm>
            <a:off x="4424722" y="2220686"/>
            <a:ext cx="3831093" cy="1673958"/>
          </a:xfrm>
          <a:prstGeom prst="rect">
            <a:avLst/>
          </a:prstGeom>
        </p:spPr>
        <p:txBody>
          <a:bodyPr>
            <a:normAutofit/>
          </a:bodyPr>
          <a:lstStyle/>
          <a:p>
            <a:pPr>
              <a:buNone/>
            </a:pPr>
            <a:r>
              <a:rPr lang="en-US" sz="1900" dirty="0" smtClean="0">
                <a:solidFill>
                  <a:schemeClr val="tx2">
                    <a:lumMod val="75000"/>
                    <a:lumOff val="25000"/>
                  </a:schemeClr>
                </a:solidFill>
              </a:rPr>
              <a:t>INFORMATION</a:t>
            </a:r>
            <a:endParaRPr lang="en-US" sz="1600" dirty="0" smtClean="0"/>
          </a:p>
          <a:p>
            <a:r>
              <a:rPr lang="en-US" sz="1800" dirty="0" smtClean="0"/>
              <a:t>Definitions, synonyms, antonyms, parts of speech, word origin</a:t>
            </a:r>
          </a:p>
        </p:txBody>
      </p:sp>
      <p:sp>
        <p:nvSpPr>
          <p:cNvPr id="7" name="Content Placeholder 2"/>
          <p:cNvSpPr>
            <a:spLocks noGrp="1"/>
          </p:cNvSpPr>
          <p:nvPr>
            <p:ph sz="half" idx="4294967295"/>
          </p:nvPr>
        </p:nvSpPr>
        <p:spPr>
          <a:xfrm>
            <a:off x="498474" y="4452805"/>
            <a:ext cx="3831093" cy="1673958"/>
          </a:xfrm>
          <a:prstGeom prst="rect">
            <a:avLst/>
          </a:prstGeom>
        </p:spPr>
        <p:txBody>
          <a:bodyPr>
            <a:normAutofit/>
          </a:bodyPr>
          <a:lstStyle/>
          <a:p>
            <a:pPr>
              <a:buNone/>
            </a:pPr>
            <a:r>
              <a:rPr lang="en-US" sz="1900" dirty="0" smtClean="0">
                <a:solidFill>
                  <a:schemeClr val="tx2">
                    <a:lumMod val="75000"/>
                    <a:lumOff val="25000"/>
                  </a:schemeClr>
                </a:solidFill>
              </a:rPr>
              <a:t>QUESTIONING</a:t>
            </a:r>
          </a:p>
          <a:p>
            <a:r>
              <a:rPr lang="en-US" sz="1800" dirty="0" smtClean="0"/>
              <a:t>Convergent, divergent and evaluative thinking questions utilizing vocabulary</a:t>
            </a:r>
          </a:p>
        </p:txBody>
      </p:sp>
      <p:sp>
        <p:nvSpPr>
          <p:cNvPr id="2049" name="Rectangle 1"/>
          <p:cNvSpPr>
            <a:spLocks noChangeArrowheads="1"/>
          </p:cNvSpPr>
          <p:nvPr/>
        </p:nvSpPr>
        <p:spPr bwMode="auto">
          <a:xfrm>
            <a:off x="1729923" y="1767830"/>
            <a:ext cx="485192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u="none" strike="noStrike" cap="none" normalizeH="0" baseline="0" dirty="0" smtClean="0">
                <a:ln>
                  <a:noFill/>
                </a:ln>
                <a:solidFill>
                  <a:schemeClr val="tx1"/>
                </a:solidFill>
                <a:effectLst/>
                <a:latin typeface="+mj-lt"/>
                <a:ea typeface="Calibri" pitchFamily="34" charset="0"/>
                <a:cs typeface="Times New Roman" pitchFamily="18" charset="0"/>
              </a:rPr>
              <a:t>prime, pivotal, antithesis, ferret, audible</a:t>
            </a:r>
            <a:endParaRPr kumimoji="0" lang="en-US" b="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anim calcmode="lin" valueType="num">
                                      <p:cBhvr>
                                        <p:cTn id="1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fade">
                                      <p:cBhvr>
                                        <p:cTn id="23" dur="2000"/>
                                        <p:tgtEl>
                                          <p:spTgt spid="5">
                                            <p:txEl>
                                              <p:pRg st="1" end="1"/>
                                            </p:txEl>
                                          </p:spTgt>
                                        </p:tgtEl>
                                      </p:cBhvr>
                                    </p:animEffect>
                                    <p:anim calcmode="lin" valueType="num">
                                      <p:cBhvr>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fade">
                                      <p:cBhvr>
                                        <p:cTn id="31" dur="2000"/>
                                        <p:tgtEl>
                                          <p:spTgt spid="5">
                                            <p:txEl>
                                              <p:pRg st="2" end="2"/>
                                            </p:txEl>
                                          </p:spTgt>
                                        </p:tgtEl>
                                      </p:cBhvr>
                                    </p:animEffect>
                                    <p:anim calcmode="lin" valueType="num">
                                      <p:cBhvr>
                                        <p:cTn id="32"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3"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34"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fade">
                                      <p:cBhvr>
                                        <p:cTn id="39" dur="2000"/>
                                        <p:tgtEl>
                                          <p:spTgt spid="5">
                                            <p:txEl>
                                              <p:pRg st="3" end="3"/>
                                            </p:txEl>
                                          </p:spTgt>
                                        </p:tgtEl>
                                      </p:cBhvr>
                                    </p:animEffect>
                                    <p:anim calcmode="lin" valueType="num">
                                      <p:cBhvr>
                                        <p:cTn id="40"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1"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42"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fade">
                                      <p:cBhvr>
                                        <p:cTn id="47" dur="2000"/>
                                        <p:tgtEl>
                                          <p:spTgt spid="5">
                                            <p:txEl>
                                              <p:pRg st="4" end="4"/>
                                            </p:txEl>
                                          </p:spTgt>
                                        </p:tgtEl>
                                      </p:cBhvr>
                                    </p:animEffect>
                                    <p:anim calcmode="lin" valueType="num">
                                      <p:cBhvr>
                                        <p:cTn id="48"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9" dur="18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50" dur="200" accel="100000" fill="hold">
                                          <p:stCondLst>
                                            <p:cond delay="18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Effect transition="in" filter="fade">
                                      <p:cBhvr>
                                        <p:cTn id="55" dur="2000"/>
                                        <p:tgtEl>
                                          <p:spTgt spid="5">
                                            <p:txEl>
                                              <p:pRg st="5" end="5"/>
                                            </p:txEl>
                                          </p:spTgt>
                                        </p:tgtEl>
                                      </p:cBhvr>
                                    </p:animEffect>
                                    <p:anim calcmode="lin" valueType="num">
                                      <p:cBhvr>
                                        <p:cTn id="56"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7" dur="18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58" dur="200" accel="100000" fill="hold">
                                          <p:stCondLst>
                                            <p:cond delay="18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
                                            <p:txEl>
                                              <p:pRg st="0" end="0"/>
                                            </p:txEl>
                                          </p:spTgt>
                                        </p:tgtEl>
                                        <p:attrNameLst>
                                          <p:attrName>style.visibility</p:attrName>
                                        </p:attrNameLst>
                                      </p:cBhvr>
                                      <p:to>
                                        <p:strVal val="visible"/>
                                      </p:to>
                                    </p:set>
                                    <p:animEffect transition="in" filter="fade">
                                      <p:cBhvr>
                                        <p:cTn id="63" dur="2000"/>
                                        <p:tgtEl>
                                          <p:spTgt spid="6">
                                            <p:txEl>
                                              <p:pRg st="0" end="0"/>
                                            </p:txEl>
                                          </p:spTgt>
                                        </p:tgtEl>
                                      </p:cBhvr>
                                    </p:animEffect>
                                    <p:anim calcmode="lin" valueType="num">
                                      <p:cBhvr>
                                        <p:cTn id="6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5" dur="18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66" dur="200" accel="100000" fill="hold">
                                          <p:stCondLst>
                                            <p:cond delay="18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30094"/>
            <a:ext cx="7556313" cy="557306"/>
          </a:xfrm>
        </p:spPr>
        <p:txBody>
          <a:bodyPr/>
          <a:lstStyle/>
          <a:p>
            <a:r>
              <a:rPr lang="en-US" dirty="0" smtClean="0"/>
              <a:t>Connecting Across the Curriculum</a:t>
            </a:r>
            <a:endParaRPr lang="en-US" dirty="0"/>
          </a:p>
        </p:txBody>
      </p:sp>
      <p:sp>
        <p:nvSpPr>
          <p:cNvPr id="3" name="Content Placeholder 2"/>
          <p:cNvSpPr>
            <a:spLocks noGrp="1"/>
          </p:cNvSpPr>
          <p:nvPr>
            <p:ph sz="half" idx="1"/>
          </p:nvPr>
        </p:nvSpPr>
        <p:spPr>
          <a:xfrm>
            <a:off x="498517" y="1193800"/>
            <a:ext cx="7582044" cy="1646237"/>
          </a:xfrm>
        </p:spPr>
        <p:txBody>
          <a:bodyPr>
            <a:normAutofit fontScale="92500" lnSpcReduction="20000"/>
          </a:bodyPr>
          <a:lstStyle/>
          <a:p>
            <a:pPr>
              <a:buNone/>
            </a:pPr>
            <a:r>
              <a:rPr lang="en-US" u="sng" dirty="0" smtClean="0"/>
              <a:t>SPELLING</a:t>
            </a:r>
          </a:p>
          <a:p>
            <a:r>
              <a:rPr lang="en-US" dirty="0" smtClean="0"/>
              <a:t>Differentiated spelling word lists for students to best meet individual needs.</a:t>
            </a:r>
          </a:p>
          <a:p>
            <a:r>
              <a:rPr lang="en-US" dirty="0" smtClean="0"/>
              <a:t>Hands-on approach to learning the word sounds, patterns, and meanings.</a:t>
            </a:r>
            <a:endParaRPr lang="en-US" dirty="0"/>
          </a:p>
        </p:txBody>
      </p:sp>
      <p:sp>
        <p:nvSpPr>
          <p:cNvPr id="6" name="Content Placeholder 2"/>
          <p:cNvSpPr>
            <a:spLocks noGrp="1"/>
          </p:cNvSpPr>
          <p:nvPr>
            <p:ph sz="half" idx="1"/>
          </p:nvPr>
        </p:nvSpPr>
        <p:spPr>
          <a:xfrm>
            <a:off x="485774" y="3027363"/>
            <a:ext cx="7582087" cy="1646237"/>
          </a:xfrm>
        </p:spPr>
        <p:txBody>
          <a:bodyPr/>
          <a:lstStyle/>
          <a:p>
            <a:pPr>
              <a:buNone/>
            </a:pPr>
            <a:r>
              <a:rPr lang="en-US" u="sng" dirty="0" smtClean="0"/>
              <a:t>WRITING</a:t>
            </a:r>
          </a:p>
          <a:p>
            <a:r>
              <a:rPr lang="en-US" dirty="0" smtClean="0"/>
              <a:t>Improved spelling in writing.</a:t>
            </a:r>
          </a:p>
          <a:p>
            <a:r>
              <a:rPr lang="en-US" dirty="0" smtClean="0"/>
              <a:t>High frequency words mastery.</a:t>
            </a:r>
            <a:endParaRPr lang="en-US" dirty="0"/>
          </a:p>
        </p:txBody>
      </p:sp>
      <p:sp>
        <p:nvSpPr>
          <p:cNvPr id="7" name="Content Placeholder 2"/>
          <p:cNvSpPr>
            <a:spLocks noGrp="1"/>
          </p:cNvSpPr>
          <p:nvPr>
            <p:ph sz="half" idx="1"/>
          </p:nvPr>
        </p:nvSpPr>
        <p:spPr>
          <a:xfrm>
            <a:off x="485630" y="4906963"/>
            <a:ext cx="7582044" cy="1646237"/>
          </a:xfrm>
        </p:spPr>
        <p:txBody>
          <a:bodyPr/>
          <a:lstStyle/>
          <a:p>
            <a:pPr>
              <a:buNone/>
            </a:pPr>
            <a:r>
              <a:rPr lang="en-US" u="sng" dirty="0" smtClean="0"/>
              <a:t>READING</a:t>
            </a:r>
          </a:p>
          <a:p>
            <a:r>
              <a:rPr lang="en-US" dirty="0" smtClean="0"/>
              <a:t>Improved decoding in reading.</a:t>
            </a:r>
          </a:p>
          <a:p>
            <a:r>
              <a:rPr lang="en-US" dirty="0" smtClean="0"/>
              <a:t>Improved vocabulary comprehension.</a:t>
            </a:r>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Helpful Sites:</a:t>
            </a:r>
            <a:endParaRPr lang="en-US" dirty="0"/>
          </a:p>
        </p:txBody>
      </p:sp>
      <p:sp>
        <p:nvSpPr>
          <p:cNvPr id="3" name="Content Placeholder 2"/>
          <p:cNvSpPr>
            <a:spLocks noGrp="1"/>
          </p:cNvSpPr>
          <p:nvPr>
            <p:ph idx="1"/>
          </p:nvPr>
        </p:nvSpPr>
        <p:spPr/>
        <p:txBody>
          <a:bodyPr>
            <a:normAutofit/>
          </a:bodyPr>
          <a:lstStyle/>
          <a:p>
            <a:r>
              <a:rPr lang="en-US" dirty="0" smtClean="0"/>
              <a:t>Word Study article written for parents: </a:t>
            </a:r>
            <a:r>
              <a:rPr lang="en-US" dirty="0" smtClean="0">
                <a:hlinkClick r:id="rId3"/>
              </a:rPr>
              <a:t>http://www.literacyconnections.com/WordStudy.php</a:t>
            </a:r>
            <a:endParaRPr lang="en-US" dirty="0" smtClean="0"/>
          </a:p>
          <a:p>
            <a:r>
              <a:rPr lang="en-US" dirty="0" smtClean="0"/>
              <a:t>More Word Their Way glossary terms can be found at this site: </a:t>
            </a:r>
            <a:r>
              <a:rPr lang="en-US" dirty="0" smtClean="0">
                <a:hlinkClick r:id="rId4"/>
              </a:rPr>
              <a:t>http://quizlet.com/608866/study-guide-words-their-way-glossary-of-terms-flash-cards/</a:t>
            </a:r>
            <a:endParaRPr lang="en-US" dirty="0" smtClean="0"/>
          </a:p>
          <a:p>
            <a:r>
              <a:rPr lang="en-US" dirty="0" smtClean="0"/>
              <a:t>Word lists can be found at: </a:t>
            </a:r>
            <a:r>
              <a:rPr lang="en-US" u="sng" dirty="0" smtClean="0">
                <a:hlinkClick r:id="rId5"/>
              </a:rPr>
              <a:t>http://educationextras.com/wordstheirway.html</a:t>
            </a:r>
            <a:endParaRPr lang="en-US" dirty="0" smtClean="0"/>
          </a:p>
          <a:p>
            <a:pPr>
              <a:buNone/>
            </a:pPr>
            <a:endParaRPr lang="en-US" dirty="0" smtClean="0"/>
          </a:p>
          <a:p>
            <a:endParaRPr lang="en-US"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Word Work?</a:t>
            </a:r>
            <a:endParaRPr lang="en-US" dirty="0"/>
          </a:p>
        </p:txBody>
      </p:sp>
      <p:sp>
        <p:nvSpPr>
          <p:cNvPr id="3" name="Content Placeholder 2"/>
          <p:cNvSpPr>
            <a:spLocks noGrp="1"/>
          </p:cNvSpPr>
          <p:nvPr>
            <p:ph idx="1"/>
          </p:nvPr>
        </p:nvSpPr>
        <p:spPr>
          <a:xfrm>
            <a:off x="498474" y="1339404"/>
            <a:ext cx="7928074" cy="5258344"/>
          </a:xfrm>
        </p:spPr>
        <p:txBody>
          <a:bodyPr>
            <a:normAutofit/>
          </a:bodyPr>
          <a:lstStyle/>
          <a:p>
            <a:r>
              <a:rPr lang="en-US" sz="2400" dirty="0" smtClean="0"/>
              <a:t>Integration of phonics, spelling and vocabulary.</a:t>
            </a:r>
          </a:p>
          <a:p>
            <a:r>
              <a:rPr lang="en-US" sz="2400" dirty="0" smtClean="0"/>
              <a:t>Spelling- based on patterns that students are using but confusing, patterns the student is ready to learn and patterns the student has recently learned. </a:t>
            </a:r>
          </a:p>
          <a:p>
            <a:pPr lvl="1"/>
            <a:r>
              <a:rPr lang="en-US" sz="2200" dirty="0" smtClean="0"/>
              <a:t>Students sort words that compare and contrast spelling patterns</a:t>
            </a:r>
          </a:p>
          <a:p>
            <a:pPr lvl="1"/>
            <a:r>
              <a:rPr lang="en-US" sz="2200" dirty="0" smtClean="0"/>
              <a:t>Studying patterns eliminates “Friday Spellers”.</a:t>
            </a:r>
          </a:p>
          <a:p>
            <a:pPr lvl="1"/>
            <a:r>
              <a:rPr lang="en-US" sz="2200" dirty="0" smtClean="0"/>
              <a:t>Sort words by sound and pattern</a:t>
            </a:r>
          </a:p>
          <a:p>
            <a:pPr lvl="1"/>
            <a:r>
              <a:rPr lang="en-US" sz="2200" dirty="0" smtClean="0"/>
              <a:t>Students should be able to read words in isolation. </a:t>
            </a:r>
          </a:p>
          <a:p>
            <a:r>
              <a:rPr lang="en-US" sz="2400" dirty="0" smtClean="0"/>
              <a:t>Vocabulary based on frequency, richness of words, facets of words and relationships between words.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a:t>
            </a:r>
            <a:endParaRPr lang="en-US" dirty="0"/>
          </a:p>
        </p:txBody>
      </p:sp>
      <p:sp>
        <p:nvSpPr>
          <p:cNvPr id="5" name="Content Placeholder 4"/>
          <p:cNvSpPr>
            <a:spLocks noGrp="1"/>
          </p:cNvSpPr>
          <p:nvPr>
            <p:ph idx="1"/>
          </p:nvPr>
        </p:nvSpPr>
        <p:spPr>
          <a:xfrm>
            <a:off x="498474" y="1197736"/>
            <a:ext cx="7556313" cy="5293216"/>
          </a:xfrm>
        </p:spPr>
        <p:txBody>
          <a:bodyPr>
            <a:noAutofit/>
          </a:bodyPr>
          <a:lstStyle/>
          <a:p>
            <a:r>
              <a:rPr lang="en-US" sz="2200" dirty="0" smtClean="0"/>
              <a:t>A child’s spelling and word recognition are highly correlated with one another (. 87) as they both depend on the child's current understanding of how letters work in words.</a:t>
            </a:r>
          </a:p>
          <a:p>
            <a:r>
              <a:rPr lang="en-US" sz="2200" dirty="0" smtClean="0"/>
              <a:t>It was determined that most children need direct work in spelling/ phonics.   Children who participated in a reading program with phonics work became better readers than children who participated in a reading program without word work (</a:t>
            </a:r>
            <a:r>
              <a:rPr lang="en-US" sz="2200" dirty="0" err="1" smtClean="0"/>
              <a:t>Jeane</a:t>
            </a:r>
            <a:r>
              <a:rPr lang="en-US" sz="2200" dirty="0" smtClean="0"/>
              <a:t> </a:t>
            </a:r>
            <a:r>
              <a:rPr lang="en-US" sz="2200" dirty="0" err="1" smtClean="0"/>
              <a:t>Challe</a:t>
            </a:r>
            <a:r>
              <a:rPr lang="en-US" sz="2200" dirty="0" smtClean="0"/>
              <a:t>). </a:t>
            </a:r>
          </a:p>
          <a:p>
            <a:r>
              <a:rPr lang="en-US" sz="2200" dirty="0" smtClean="0"/>
              <a:t>Students develop a general knowledge of English spelling.  Students discover generalizations, regularities, patterns and conventions of English orthography needed to read and write. </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Study Levels</a:t>
            </a:r>
            <a:endParaRPr lang="en-US" dirty="0"/>
          </a:p>
        </p:txBody>
      </p:sp>
      <p:pic>
        <p:nvPicPr>
          <p:cNvPr id="4" name="Content Placeholder 3" descr="Word Study Continuum.JPG"/>
          <p:cNvPicPr>
            <a:picLocks noGrp="1" noChangeAspect="1"/>
          </p:cNvPicPr>
          <p:nvPr>
            <p:ph idx="1"/>
          </p:nvPr>
        </p:nvPicPr>
        <p:blipFill>
          <a:blip r:embed="rId3"/>
          <a:stretch>
            <a:fillRect/>
          </a:stretch>
        </p:blipFill>
        <p:spPr>
          <a:xfrm>
            <a:off x="1024946" y="1122195"/>
            <a:ext cx="6816726" cy="528899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Word Work look like?</a:t>
            </a:r>
            <a:endParaRPr lang="en-US" dirty="0"/>
          </a:p>
        </p:txBody>
      </p:sp>
      <p:sp>
        <p:nvSpPr>
          <p:cNvPr id="3" name="Content Placeholder 2"/>
          <p:cNvSpPr>
            <a:spLocks noGrp="1"/>
          </p:cNvSpPr>
          <p:nvPr>
            <p:ph sz="half" idx="1"/>
          </p:nvPr>
        </p:nvSpPr>
        <p:spPr/>
        <p:txBody>
          <a:bodyPr>
            <a:normAutofit/>
          </a:bodyPr>
          <a:lstStyle/>
          <a:p>
            <a:r>
              <a:rPr lang="en-US" dirty="0" smtClean="0"/>
              <a:t>Students sorting words according to sound, pattern, or meaning.</a:t>
            </a:r>
          </a:p>
          <a:p>
            <a:r>
              <a:rPr lang="en-US" dirty="0" smtClean="0"/>
              <a:t>Students applying skills taught by correctly spelling words in everyday writing.</a:t>
            </a:r>
          </a:p>
          <a:p>
            <a:r>
              <a:rPr lang="en-US" dirty="0" smtClean="0"/>
              <a:t>Students noticing spelling words in reading and through vocabulary practice.</a:t>
            </a:r>
          </a:p>
          <a:p>
            <a:r>
              <a:rPr lang="en-US" dirty="0" smtClean="0"/>
              <a:t>Assessments.</a:t>
            </a:r>
            <a:endParaRPr lang="en-US" dirty="0"/>
          </a:p>
        </p:txBody>
      </p:sp>
      <p:sp>
        <p:nvSpPr>
          <p:cNvPr id="4" name="Content Placeholder 3"/>
          <p:cNvSpPr>
            <a:spLocks noGrp="1"/>
          </p:cNvSpPr>
          <p:nvPr>
            <p:ph sz="half" idx="2"/>
          </p:nvPr>
        </p:nvSpPr>
        <p:spPr/>
        <p:txBody>
          <a:bodyPr>
            <a:normAutofit/>
          </a:bodyPr>
          <a:lstStyle/>
          <a:p>
            <a:r>
              <a:rPr lang="en-US" dirty="0" smtClean="0"/>
              <a:t>Students sharing with parents what sort they learned in school.</a:t>
            </a:r>
          </a:p>
          <a:p>
            <a:r>
              <a:rPr lang="en-US" dirty="0" smtClean="0"/>
              <a:t>Students practicing the sort many times to gain automatic recall.</a:t>
            </a:r>
          </a:p>
          <a:p>
            <a:r>
              <a:rPr lang="en-US" dirty="0" smtClean="0"/>
              <a:t>Students practicing the word study activities taught to them in school.</a:t>
            </a:r>
          </a:p>
          <a:p>
            <a:pPr lvl="1"/>
            <a:endParaRPr lang="en-US" dirty="0" smtClean="0"/>
          </a:p>
        </p:txBody>
      </p:sp>
      <p:sp>
        <p:nvSpPr>
          <p:cNvPr id="5" name="TextBox 4"/>
          <p:cNvSpPr txBox="1"/>
          <p:nvPr/>
        </p:nvSpPr>
        <p:spPr>
          <a:xfrm>
            <a:off x="498474" y="1600200"/>
            <a:ext cx="2689226" cy="461665"/>
          </a:xfrm>
          <a:prstGeom prst="rect">
            <a:avLst/>
          </a:prstGeom>
          <a:noFill/>
        </p:spPr>
        <p:txBody>
          <a:bodyPr wrap="square" rtlCol="0">
            <a:spAutoFit/>
          </a:bodyPr>
          <a:lstStyle/>
          <a:p>
            <a:r>
              <a:rPr lang="en-US" sz="2400" dirty="0" smtClean="0">
                <a:solidFill>
                  <a:schemeClr val="tx1">
                    <a:lumMod val="75000"/>
                    <a:lumOff val="25000"/>
                  </a:schemeClr>
                </a:solidFill>
              </a:rPr>
              <a:t>In school:</a:t>
            </a:r>
            <a:endParaRPr lang="en-US" sz="2400" dirty="0">
              <a:solidFill>
                <a:schemeClr val="tx1">
                  <a:lumMod val="75000"/>
                  <a:lumOff val="25000"/>
                </a:schemeClr>
              </a:solidFill>
            </a:endParaRPr>
          </a:p>
        </p:txBody>
      </p:sp>
      <p:sp>
        <p:nvSpPr>
          <p:cNvPr id="6" name="TextBox 5"/>
          <p:cNvSpPr txBox="1"/>
          <p:nvPr/>
        </p:nvSpPr>
        <p:spPr>
          <a:xfrm>
            <a:off x="4399878" y="1600200"/>
            <a:ext cx="2689226" cy="461665"/>
          </a:xfrm>
          <a:prstGeom prst="rect">
            <a:avLst/>
          </a:prstGeom>
          <a:noFill/>
        </p:spPr>
        <p:txBody>
          <a:bodyPr wrap="square" rtlCol="0">
            <a:spAutoFit/>
          </a:bodyPr>
          <a:lstStyle/>
          <a:p>
            <a:r>
              <a:rPr lang="en-US" sz="2400" dirty="0" smtClean="0">
                <a:solidFill>
                  <a:srgbClr val="404040"/>
                </a:solidFill>
              </a:rPr>
              <a:t>At home:</a:t>
            </a:r>
            <a:endParaRPr lang="en-US" sz="2400" dirty="0">
              <a:solidFill>
                <a:srgbClr val="404040"/>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fade">
                                      <p:cBhvr>
                                        <p:cTn id="39" dur="1000"/>
                                        <p:tgtEl>
                                          <p:spTgt spid="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1000"/>
                                        <p:tgtEl>
                                          <p:spTgt spid="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fade">
                                      <p:cBhvr>
                                        <p:cTn id="49"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Their Way Lingo</a:t>
            </a:r>
            <a:endParaRPr lang="en-US" dirty="0"/>
          </a:p>
        </p:txBody>
      </p:sp>
      <p:sp>
        <p:nvSpPr>
          <p:cNvPr id="3" name="Content Placeholder 2"/>
          <p:cNvSpPr>
            <a:spLocks noGrp="1"/>
          </p:cNvSpPr>
          <p:nvPr>
            <p:ph idx="1"/>
          </p:nvPr>
        </p:nvSpPr>
        <p:spPr>
          <a:xfrm>
            <a:off x="498474" y="1411223"/>
            <a:ext cx="7261225" cy="5210669"/>
          </a:xfrm>
        </p:spPr>
        <p:txBody>
          <a:bodyPr>
            <a:normAutofit/>
          </a:bodyPr>
          <a:lstStyle/>
          <a:p>
            <a:r>
              <a:rPr lang="en-US" dirty="0" smtClean="0"/>
              <a:t>Header – spelling patterns for the week– These look like CVC, </a:t>
            </a:r>
            <a:r>
              <a:rPr lang="en-US" dirty="0" err="1" smtClean="0"/>
              <a:t>CVCe</a:t>
            </a:r>
            <a:r>
              <a:rPr lang="en-US" dirty="0" smtClean="0"/>
              <a:t>, CVVC, </a:t>
            </a:r>
            <a:r>
              <a:rPr lang="en-US" dirty="0" err="1" smtClean="0"/>
              <a:t>CVCle</a:t>
            </a:r>
            <a:r>
              <a:rPr lang="en-US" dirty="0" smtClean="0"/>
              <a:t>, and so on </a:t>
            </a:r>
            <a:endParaRPr lang="en-US" i="1" dirty="0" smtClean="0"/>
          </a:p>
          <a:p>
            <a:r>
              <a:rPr lang="en-US" dirty="0" smtClean="0"/>
              <a:t>V = vowel, C = consonant (</a:t>
            </a:r>
            <a:r>
              <a:rPr lang="en-US" dirty="0" smtClean="0">
                <a:solidFill>
                  <a:schemeClr val="accent5">
                    <a:lumMod val="75000"/>
                  </a:schemeClr>
                </a:solidFill>
              </a:rPr>
              <a:t>V</a:t>
            </a:r>
            <a:r>
              <a:rPr lang="en-US" dirty="0" smtClean="0">
                <a:solidFill>
                  <a:schemeClr val="accent2">
                    <a:lumMod val="75000"/>
                    <a:lumOff val="25000"/>
                  </a:schemeClr>
                </a:solidFill>
              </a:rPr>
              <a:t>C</a:t>
            </a:r>
            <a:r>
              <a:rPr lang="en-US" dirty="0" smtClean="0">
                <a:solidFill>
                  <a:srgbClr val="C96D07"/>
                </a:solidFill>
              </a:rPr>
              <a:t>V</a:t>
            </a:r>
            <a:r>
              <a:rPr lang="en-US" dirty="0" smtClean="0"/>
              <a:t> word: l</a:t>
            </a:r>
            <a:r>
              <a:rPr lang="en-US" dirty="0" smtClean="0">
                <a:solidFill>
                  <a:srgbClr val="C96D07"/>
                </a:solidFill>
              </a:rPr>
              <a:t>a</a:t>
            </a:r>
            <a:r>
              <a:rPr lang="en-US" dirty="0" smtClean="0">
                <a:solidFill>
                  <a:srgbClr val="772399"/>
                </a:solidFill>
              </a:rPr>
              <a:t>t</a:t>
            </a:r>
            <a:r>
              <a:rPr lang="en-US" dirty="0" smtClean="0">
                <a:solidFill>
                  <a:srgbClr val="C96D07"/>
                </a:solidFill>
              </a:rPr>
              <a:t>e</a:t>
            </a:r>
            <a:r>
              <a:rPr lang="en-US" dirty="0" smtClean="0"/>
              <a:t>r) </a:t>
            </a:r>
            <a:r>
              <a:rPr lang="en-US" i="1" dirty="0" smtClean="0"/>
              <a:t>*Encourage students to find the vowel first, then look for the rest of the pattern.</a:t>
            </a:r>
          </a:p>
          <a:p>
            <a:r>
              <a:rPr lang="en-US" dirty="0" err="1" smtClean="0"/>
              <a:t>CVCe</a:t>
            </a:r>
            <a:r>
              <a:rPr lang="en-US" dirty="0" smtClean="0"/>
              <a:t> = consonant-vowel-consonant pattern with an </a:t>
            </a:r>
            <a:r>
              <a:rPr lang="en-US" dirty="0" err="1" smtClean="0"/>
              <a:t>e</a:t>
            </a:r>
            <a:r>
              <a:rPr lang="en-US" dirty="0" smtClean="0"/>
              <a:t> on the end. (</a:t>
            </a:r>
            <a:r>
              <a:rPr lang="en-US" dirty="0" err="1" smtClean="0">
                <a:solidFill>
                  <a:srgbClr val="660066"/>
                </a:solidFill>
              </a:rPr>
              <a:t>C</a:t>
            </a:r>
            <a:r>
              <a:rPr lang="en-US" dirty="0" err="1" smtClean="0">
                <a:solidFill>
                  <a:srgbClr val="FF6600"/>
                </a:solidFill>
              </a:rPr>
              <a:t>V</a:t>
            </a:r>
            <a:r>
              <a:rPr lang="en-US" dirty="0" err="1" smtClean="0">
                <a:solidFill>
                  <a:srgbClr val="660066"/>
                </a:solidFill>
              </a:rPr>
              <a:t>C</a:t>
            </a:r>
            <a:r>
              <a:rPr lang="en-US" dirty="0" err="1" smtClean="0">
                <a:solidFill>
                  <a:srgbClr val="FF0000"/>
                </a:solidFill>
              </a:rPr>
              <a:t>e</a:t>
            </a:r>
            <a:r>
              <a:rPr lang="en-US" dirty="0" smtClean="0"/>
              <a:t>: s</a:t>
            </a:r>
            <a:r>
              <a:rPr lang="en-US" dirty="0" smtClean="0">
                <a:solidFill>
                  <a:srgbClr val="660066"/>
                </a:solidFill>
              </a:rPr>
              <a:t>p</a:t>
            </a:r>
            <a:r>
              <a:rPr lang="en-US" dirty="0" smtClean="0">
                <a:solidFill>
                  <a:srgbClr val="FF6600"/>
                </a:solidFill>
              </a:rPr>
              <a:t>a</a:t>
            </a:r>
            <a:r>
              <a:rPr lang="en-US" dirty="0" smtClean="0">
                <a:solidFill>
                  <a:srgbClr val="660066"/>
                </a:solidFill>
              </a:rPr>
              <a:t>c</a:t>
            </a:r>
            <a:r>
              <a:rPr lang="en-US" dirty="0" smtClean="0">
                <a:solidFill>
                  <a:srgbClr val="FF0000"/>
                </a:solidFill>
              </a:rPr>
              <a:t>e</a:t>
            </a:r>
            <a:r>
              <a:rPr lang="en-US" dirty="0" smtClean="0"/>
              <a:t>)</a:t>
            </a:r>
          </a:p>
          <a:p>
            <a:r>
              <a:rPr lang="en-US" dirty="0" smtClean="0"/>
              <a:t>Oddball or “Out of Sorts” – words in a word list that do not fall into the regular sorting categories for the week. (If the pattern is </a:t>
            </a:r>
            <a:r>
              <a:rPr lang="en-US" dirty="0" smtClean="0">
                <a:solidFill>
                  <a:srgbClr val="FF6600"/>
                </a:solidFill>
              </a:rPr>
              <a:t>long a sound</a:t>
            </a:r>
            <a:r>
              <a:rPr lang="en-US" dirty="0" smtClean="0"/>
              <a:t> like p</a:t>
            </a:r>
            <a:r>
              <a:rPr lang="en-US" dirty="0" smtClean="0">
                <a:solidFill>
                  <a:srgbClr val="FF6600"/>
                </a:solidFill>
              </a:rPr>
              <a:t>ai</a:t>
            </a:r>
            <a:r>
              <a:rPr lang="en-US" dirty="0" smtClean="0"/>
              <a:t>nt, the word “said” would be an oddball because it has a short e sound, ‘</a:t>
            </a:r>
            <a:r>
              <a:rPr lang="en-US" dirty="0" err="1" smtClean="0"/>
              <a:t>sed</a:t>
            </a:r>
            <a:r>
              <a:rPr lang="en-US" dirty="0" smtClean="0"/>
              <a:t>’, even though it follows the “</a:t>
            </a:r>
            <a:r>
              <a:rPr lang="en-US" dirty="0" err="1" smtClean="0"/>
              <a:t>ai</a:t>
            </a:r>
            <a:r>
              <a:rPr lang="en-US" dirty="0" smtClean="0"/>
              <a:t>” spelling pattern.)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73206"/>
          </a:xfrm>
        </p:spPr>
        <p:txBody>
          <a:bodyPr/>
          <a:lstStyle/>
          <a:p>
            <a:r>
              <a:rPr lang="en-US" dirty="0" smtClean="0"/>
              <a:t>Let’s Sort</a:t>
            </a:r>
            <a:endParaRPr lang="en-US" dirty="0"/>
          </a:p>
        </p:txBody>
      </p:sp>
      <p:sp>
        <p:nvSpPr>
          <p:cNvPr id="13" name="TextBox 12"/>
          <p:cNvSpPr txBox="1"/>
          <p:nvPr/>
        </p:nvSpPr>
        <p:spPr>
          <a:xfrm>
            <a:off x="498474" y="2225390"/>
            <a:ext cx="1021229" cy="369332"/>
          </a:xfrm>
          <a:prstGeom prst="rect">
            <a:avLst/>
          </a:prstGeom>
          <a:noFill/>
          <a:ln>
            <a:solidFill>
              <a:schemeClr val="tx1"/>
            </a:solidFill>
          </a:ln>
        </p:spPr>
        <p:txBody>
          <a:bodyPr wrap="square" rtlCol="0">
            <a:spAutoFit/>
          </a:bodyPr>
          <a:lstStyle/>
          <a:p>
            <a:r>
              <a:rPr lang="en-US" dirty="0" err="1" smtClean="0"/>
              <a:t>āCVCe</a:t>
            </a:r>
            <a:endParaRPr lang="en-US" dirty="0" smtClean="0"/>
          </a:p>
        </p:txBody>
      </p:sp>
      <p:sp>
        <p:nvSpPr>
          <p:cNvPr id="14" name="TextBox 13"/>
          <p:cNvSpPr txBox="1"/>
          <p:nvPr/>
        </p:nvSpPr>
        <p:spPr>
          <a:xfrm>
            <a:off x="2106304" y="3484935"/>
            <a:ext cx="1021229" cy="369332"/>
          </a:xfrm>
          <a:prstGeom prst="rect">
            <a:avLst/>
          </a:prstGeom>
          <a:noFill/>
          <a:ln>
            <a:solidFill>
              <a:schemeClr val="tx1"/>
            </a:solidFill>
          </a:ln>
        </p:spPr>
        <p:txBody>
          <a:bodyPr wrap="square" rtlCol="0">
            <a:spAutoFit/>
          </a:bodyPr>
          <a:lstStyle/>
          <a:p>
            <a:r>
              <a:rPr lang="en-US" dirty="0" err="1" smtClean="0"/>
              <a:t>ă</a:t>
            </a:r>
            <a:r>
              <a:rPr lang="en-US" dirty="0" smtClean="0"/>
              <a:t> CVC</a:t>
            </a:r>
          </a:p>
        </p:txBody>
      </p:sp>
      <p:sp>
        <p:nvSpPr>
          <p:cNvPr id="15" name="TextBox 14"/>
          <p:cNvSpPr txBox="1"/>
          <p:nvPr/>
        </p:nvSpPr>
        <p:spPr>
          <a:xfrm>
            <a:off x="357359" y="4088951"/>
            <a:ext cx="1021229" cy="369332"/>
          </a:xfrm>
          <a:prstGeom prst="rect">
            <a:avLst/>
          </a:prstGeom>
          <a:noFill/>
          <a:ln>
            <a:solidFill>
              <a:schemeClr val="tx1"/>
            </a:solidFill>
          </a:ln>
        </p:spPr>
        <p:txBody>
          <a:bodyPr wrap="square" rtlCol="0">
            <a:spAutoFit/>
          </a:bodyPr>
          <a:lstStyle/>
          <a:p>
            <a:r>
              <a:rPr lang="en-US" dirty="0" smtClean="0"/>
              <a:t>rash</a:t>
            </a:r>
          </a:p>
        </p:txBody>
      </p:sp>
      <p:sp>
        <p:nvSpPr>
          <p:cNvPr id="16" name="TextBox 15"/>
          <p:cNvSpPr txBox="1"/>
          <p:nvPr/>
        </p:nvSpPr>
        <p:spPr>
          <a:xfrm>
            <a:off x="1595689" y="2843914"/>
            <a:ext cx="1021229" cy="369332"/>
          </a:xfrm>
          <a:prstGeom prst="rect">
            <a:avLst/>
          </a:prstGeom>
          <a:noFill/>
          <a:ln>
            <a:solidFill>
              <a:schemeClr val="tx1"/>
            </a:solidFill>
          </a:ln>
        </p:spPr>
        <p:txBody>
          <a:bodyPr wrap="square" rtlCol="0">
            <a:spAutoFit/>
          </a:bodyPr>
          <a:lstStyle/>
          <a:p>
            <a:r>
              <a:rPr lang="en-US" dirty="0" smtClean="0"/>
              <a:t>said</a:t>
            </a:r>
          </a:p>
        </p:txBody>
      </p:sp>
      <p:sp>
        <p:nvSpPr>
          <p:cNvPr id="17" name="TextBox 16"/>
          <p:cNvSpPr txBox="1"/>
          <p:nvPr/>
        </p:nvSpPr>
        <p:spPr>
          <a:xfrm>
            <a:off x="867973" y="4689116"/>
            <a:ext cx="1021229" cy="369332"/>
          </a:xfrm>
          <a:prstGeom prst="rect">
            <a:avLst/>
          </a:prstGeom>
          <a:noFill/>
          <a:ln>
            <a:solidFill>
              <a:schemeClr val="tx1"/>
            </a:solidFill>
          </a:ln>
        </p:spPr>
        <p:txBody>
          <a:bodyPr wrap="square" rtlCol="0">
            <a:spAutoFit/>
          </a:bodyPr>
          <a:lstStyle/>
          <a:p>
            <a:r>
              <a:rPr lang="en-US" dirty="0" smtClean="0"/>
              <a:t>frame</a:t>
            </a:r>
          </a:p>
        </p:txBody>
      </p:sp>
      <p:sp>
        <p:nvSpPr>
          <p:cNvPr id="18" name="TextBox 17"/>
          <p:cNvSpPr txBox="1"/>
          <p:nvPr/>
        </p:nvSpPr>
        <p:spPr>
          <a:xfrm>
            <a:off x="498474" y="3484935"/>
            <a:ext cx="1021229" cy="369332"/>
          </a:xfrm>
          <a:prstGeom prst="rect">
            <a:avLst/>
          </a:prstGeom>
          <a:noFill/>
          <a:ln>
            <a:solidFill>
              <a:schemeClr val="tx1"/>
            </a:solidFill>
          </a:ln>
        </p:spPr>
        <p:txBody>
          <a:bodyPr wrap="square" rtlCol="0">
            <a:spAutoFit/>
          </a:bodyPr>
          <a:lstStyle/>
          <a:p>
            <a:r>
              <a:rPr lang="en-US" dirty="0" smtClean="0"/>
              <a:t>camp</a:t>
            </a:r>
          </a:p>
        </p:txBody>
      </p:sp>
      <p:sp>
        <p:nvSpPr>
          <p:cNvPr id="19" name="TextBox 18"/>
          <p:cNvSpPr txBox="1"/>
          <p:nvPr/>
        </p:nvSpPr>
        <p:spPr>
          <a:xfrm>
            <a:off x="1877491" y="4276848"/>
            <a:ext cx="1021229" cy="369332"/>
          </a:xfrm>
          <a:prstGeom prst="rect">
            <a:avLst/>
          </a:prstGeom>
          <a:noFill/>
          <a:ln>
            <a:solidFill>
              <a:schemeClr val="tx1"/>
            </a:solidFill>
          </a:ln>
        </p:spPr>
        <p:txBody>
          <a:bodyPr wrap="square" rtlCol="0">
            <a:spAutoFit/>
          </a:bodyPr>
          <a:lstStyle/>
          <a:p>
            <a:r>
              <a:rPr lang="en-US" dirty="0" smtClean="0"/>
              <a:t>blame</a:t>
            </a:r>
          </a:p>
        </p:txBody>
      </p:sp>
      <p:sp>
        <p:nvSpPr>
          <p:cNvPr id="20" name="TextBox 19"/>
          <p:cNvSpPr txBox="1"/>
          <p:nvPr/>
        </p:nvSpPr>
        <p:spPr>
          <a:xfrm>
            <a:off x="357359" y="5243114"/>
            <a:ext cx="1021229" cy="369332"/>
          </a:xfrm>
          <a:prstGeom prst="rect">
            <a:avLst/>
          </a:prstGeom>
          <a:noFill/>
          <a:ln>
            <a:solidFill>
              <a:schemeClr val="tx1"/>
            </a:solidFill>
          </a:ln>
        </p:spPr>
        <p:txBody>
          <a:bodyPr wrap="square" rtlCol="0">
            <a:spAutoFit/>
          </a:bodyPr>
          <a:lstStyle/>
          <a:p>
            <a:r>
              <a:rPr lang="en-US" i="1" dirty="0" smtClean="0"/>
              <a:t>oddball</a:t>
            </a:r>
          </a:p>
        </p:txBody>
      </p:sp>
      <p:sp>
        <p:nvSpPr>
          <p:cNvPr id="21" name="TextBox 20"/>
          <p:cNvSpPr txBox="1"/>
          <p:nvPr/>
        </p:nvSpPr>
        <p:spPr>
          <a:xfrm>
            <a:off x="400778" y="1257300"/>
            <a:ext cx="2497942" cy="646331"/>
          </a:xfrm>
          <a:prstGeom prst="rect">
            <a:avLst/>
          </a:prstGeom>
          <a:noFill/>
        </p:spPr>
        <p:txBody>
          <a:bodyPr wrap="square" rtlCol="0">
            <a:spAutoFit/>
          </a:bodyPr>
          <a:lstStyle/>
          <a:p>
            <a:r>
              <a:rPr lang="en-US" dirty="0" smtClean="0">
                <a:solidFill>
                  <a:schemeClr val="accent4"/>
                </a:solidFill>
              </a:rPr>
              <a:t>Step 1: Look at words and headers.</a:t>
            </a:r>
            <a:endParaRPr lang="en-US" dirty="0">
              <a:solidFill>
                <a:schemeClr val="accent4"/>
              </a:solidFill>
            </a:endParaRPr>
          </a:p>
        </p:txBody>
      </p:sp>
      <p:sp>
        <p:nvSpPr>
          <p:cNvPr id="22" name="TextBox 21"/>
          <p:cNvSpPr txBox="1"/>
          <p:nvPr/>
        </p:nvSpPr>
        <p:spPr>
          <a:xfrm>
            <a:off x="4037641" y="1409699"/>
            <a:ext cx="2497942" cy="923330"/>
          </a:xfrm>
          <a:prstGeom prst="rect">
            <a:avLst/>
          </a:prstGeom>
          <a:noFill/>
        </p:spPr>
        <p:txBody>
          <a:bodyPr wrap="square" rtlCol="0">
            <a:spAutoFit/>
          </a:bodyPr>
          <a:lstStyle/>
          <a:p>
            <a:r>
              <a:rPr lang="en-US" dirty="0" smtClean="0">
                <a:solidFill>
                  <a:srgbClr val="999966"/>
                </a:solidFill>
              </a:rPr>
              <a:t>Step 2: Arrange headers on top and sort words.</a:t>
            </a:r>
            <a:endParaRPr lang="en-US" dirty="0">
              <a:solidFill>
                <a:srgbClr val="999966"/>
              </a:solidFill>
            </a:endParaRPr>
          </a:p>
        </p:txBody>
      </p:sp>
      <p:sp>
        <p:nvSpPr>
          <p:cNvPr id="23" name="TextBox 22"/>
          <p:cNvSpPr txBox="1"/>
          <p:nvPr/>
        </p:nvSpPr>
        <p:spPr>
          <a:xfrm>
            <a:off x="4233560" y="2561605"/>
            <a:ext cx="1021229" cy="369332"/>
          </a:xfrm>
          <a:prstGeom prst="rect">
            <a:avLst/>
          </a:prstGeom>
          <a:noFill/>
          <a:ln>
            <a:solidFill>
              <a:schemeClr val="tx1"/>
            </a:solidFill>
          </a:ln>
        </p:spPr>
        <p:txBody>
          <a:bodyPr wrap="square" rtlCol="0">
            <a:spAutoFit/>
          </a:bodyPr>
          <a:lstStyle/>
          <a:p>
            <a:r>
              <a:rPr lang="en-US" dirty="0" err="1" smtClean="0"/>
              <a:t>ā</a:t>
            </a:r>
            <a:r>
              <a:rPr lang="en-US" dirty="0" err="1" smtClean="0">
                <a:solidFill>
                  <a:srgbClr val="663366"/>
                </a:solidFill>
              </a:rPr>
              <a:t>C</a:t>
            </a:r>
            <a:r>
              <a:rPr lang="en-US" dirty="0" err="1" smtClean="0">
                <a:solidFill>
                  <a:schemeClr val="accent5"/>
                </a:solidFill>
              </a:rPr>
              <a:t>V</a:t>
            </a:r>
            <a:r>
              <a:rPr lang="en-US" dirty="0" err="1" smtClean="0">
                <a:solidFill>
                  <a:srgbClr val="663366"/>
                </a:solidFill>
              </a:rPr>
              <a:t>C</a:t>
            </a:r>
            <a:r>
              <a:rPr lang="en-US" dirty="0" err="1" smtClean="0">
                <a:solidFill>
                  <a:srgbClr val="3366FF"/>
                </a:solidFill>
              </a:rPr>
              <a:t>e</a:t>
            </a:r>
            <a:endParaRPr lang="en-US" dirty="0" smtClean="0">
              <a:solidFill>
                <a:srgbClr val="3366FF"/>
              </a:solidFill>
            </a:endParaRPr>
          </a:p>
        </p:txBody>
      </p:sp>
      <p:sp>
        <p:nvSpPr>
          <p:cNvPr id="24" name="TextBox 23"/>
          <p:cNvSpPr txBox="1"/>
          <p:nvPr/>
        </p:nvSpPr>
        <p:spPr>
          <a:xfrm>
            <a:off x="5512638" y="2561605"/>
            <a:ext cx="1021229" cy="369332"/>
          </a:xfrm>
          <a:prstGeom prst="rect">
            <a:avLst/>
          </a:prstGeom>
          <a:noFill/>
          <a:ln>
            <a:solidFill>
              <a:schemeClr val="tx1"/>
            </a:solidFill>
          </a:ln>
        </p:spPr>
        <p:txBody>
          <a:bodyPr wrap="square" rtlCol="0">
            <a:spAutoFit/>
          </a:bodyPr>
          <a:lstStyle/>
          <a:p>
            <a:r>
              <a:rPr lang="en-US" dirty="0" err="1" smtClean="0"/>
              <a:t>ă</a:t>
            </a:r>
            <a:r>
              <a:rPr lang="en-US" dirty="0" smtClean="0">
                <a:solidFill>
                  <a:srgbClr val="663366"/>
                </a:solidFill>
              </a:rPr>
              <a:t>C</a:t>
            </a:r>
            <a:r>
              <a:rPr lang="en-US" dirty="0" smtClean="0">
                <a:solidFill>
                  <a:srgbClr val="F7901E"/>
                </a:solidFill>
              </a:rPr>
              <a:t>V</a:t>
            </a:r>
            <a:r>
              <a:rPr lang="en-US" dirty="0" smtClean="0">
                <a:solidFill>
                  <a:schemeClr val="accent1"/>
                </a:solidFill>
              </a:rPr>
              <a:t>C</a:t>
            </a:r>
          </a:p>
        </p:txBody>
      </p:sp>
      <p:sp>
        <p:nvSpPr>
          <p:cNvPr id="25" name="TextBox 24"/>
          <p:cNvSpPr txBox="1"/>
          <p:nvPr/>
        </p:nvSpPr>
        <p:spPr>
          <a:xfrm>
            <a:off x="7919948" y="2594722"/>
            <a:ext cx="1021229" cy="369332"/>
          </a:xfrm>
          <a:prstGeom prst="rect">
            <a:avLst/>
          </a:prstGeom>
          <a:noFill/>
          <a:ln>
            <a:solidFill>
              <a:schemeClr val="tx1"/>
            </a:solidFill>
          </a:ln>
        </p:spPr>
        <p:txBody>
          <a:bodyPr wrap="square" rtlCol="0">
            <a:spAutoFit/>
          </a:bodyPr>
          <a:lstStyle/>
          <a:p>
            <a:r>
              <a:rPr lang="en-US" i="1" dirty="0" smtClean="0"/>
              <a:t>oddball</a:t>
            </a:r>
          </a:p>
        </p:txBody>
      </p:sp>
      <p:sp>
        <p:nvSpPr>
          <p:cNvPr id="26" name="TextBox 25"/>
          <p:cNvSpPr txBox="1"/>
          <p:nvPr/>
        </p:nvSpPr>
        <p:spPr>
          <a:xfrm>
            <a:off x="7919948" y="3112255"/>
            <a:ext cx="1021229" cy="369332"/>
          </a:xfrm>
          <a:prstGeom prst="rect">
            <a:avLst/>
          </a:prstGeom>
          <a:noFill/>
          <a:ln>
            <a:solidFill>
              <a:schemeClr val="tx1"/>
            </a:solidFill>
          </a:ln>
        </p:spPr>
        <p:txBody>
          <a:bodyPr wrap="square" rtlCol="0">
            <a:spAutoFit/>
          </a:bodyPr>
          <a:lstStyle/>
          <a:p>
            <a:r>
              <a:rPr lang="en-US" dirty="0" smtClean="0"/>
              <a:t>said</a:t>
            </a:r>
          </a:p>
        </p:txBody>
      </p:sp>
      <p:sp>
        <p:nvSpPr>
          <p:cNvPr id="27" name="TextBox 26"/>
          <p:cNvSpPr txBox="1"/>
          <p:nvPr/>
        </p:nvSpPr>
        <p:spPr>
          <a:xfrm>
            <a:off x="5514354" y="3115603"/>
            <a:ext cx="1021229" cy="369332"/>
          </a:xfrm>
          <a:prstGeom prst="rect">
            <a:avLst/>
          </a:prstGeom>
          <a:noFill/>
          <a:ln>
            <a:solidFill>
              <a:schemeClr val="tx1"/>
            </a:solidFill>
          </a:ln>
        </p:spPr>
        <p:txBody>
          <a:bodyPr wrap="square" rtlCol="0">
            <a:spAutoFit/>
          </a:bodyPr>
          <a:lstStyle/>
          <a:p>
            <a:r>
              <a:rPr lang="en-US" dirty="0" smtClean="0">
                <a:solidFill>
                  <a:srgbClr val="663366"/>
                </a:solidFill>
              </a:rPr>
              <a:t>c</a:t>
            </a:r>
            <a:r>
              <a:rPr lang="en-US" dirty="0" smtClean="0">
                <a:solidFill>
                  <a:srgbClr val="F7901E"/>
                </a:solidFill>
              </a:rPr>
              <a:t>a</a:t>
            </a:r>
            <a:r>
              <a:rPr lang="en-US" dirty="0" smtClean="0">
                <a:solidFill>
                  <a:srgbClr val="663366"/>
                </a:solidFill>
              </a:rPr>
              <a:t>m</a:t>
            </a:r>
            <a:r>
              <a:rPr lang="en-US" dirty="0" smtClean="0"/>
              <a:t>p</a:t>
            </a:r>
            <a:endParaRPr lang="en-US" dirty="0" smtClean="0">
              <a:solidFill>
                <a:srgbClr val="663366"/>
              </a:solidFill>
            </a:endParaRPr>
          </a:p>
        </p:txBody>
      </p:sp>
      <p:sp>
        <p:nvSpPr>
          <p:cNvPr id="28" name="TextBox 27"/>
          <p:cNvSpPr txBox="1"/>
          <p:nvPr/>
        </p:nvSpPr>
        <p:spPr>
          <a:xfrm>
            <a:off x="5514354" y="3669601"/>
            <a:ext cx="1021229" cy="369332"/>
          </a:xfrm>
          <a:prstGeom prst="rect">
            <a:avLst/>
          </a:prstGeom>
          <a:noFill/>
          <a:ln>
            <a:solidFill>
              <a:schemeClr val="tx1"/>
            </a:solidFill>
          </a:ln>
        </p:spPr>
        <p:txBody>
          <a:bodyPr wrap="square" rtlCol="0">
            <a:spAutoFit/>
          </a:bodyPr>
          <a:lstStyle/>
          <a:p>
            <a:r>
              <a:rPr lang="en-US" dirty="0" smtClean="0">
                <a:solidFill>
                  <a:srgbClr val="663366"/>
                </a:solidFill>
              </a:rPr>
              <a:t>r</a:t>
            </a:r>
            <a:r>
              <a:rPr lang="en-US" dirty="0" smtClean="0">
                <a:solidFill>
                  <a:srgbClr val="F7901E"/>
                </a:solidFill>
              </a:rPr>
              <a:t>a</a:t>
            </a:r>
            <a:r>
              <a:rPr lang="en-US" dirty="0" smtClean="0">
                <a:solidFill>
                  <a:srgbClr val="663366"/>
                </a:solidFill>
              </a:rPr>
              <a:t>s</a:t>
            </a:r>
            <a:r>
              <a:rPr lang="en-US" dirty="0" smtClean="0"/>
              <a:t>h</a:t>
            </a:r>
            <a:endParaRPr lang="en-US" dirty="0" smtClean="0">
              <a:solidFill>
                <a:srgbClr val="663366"/>
              </a:solidFill>
            </a:endParaRPr>
          </a:p>
        </p:txBody>
      </p:sp>
      <p:sp>
        <p:nvSpPr>
          <p:cNvPr id="29" name="TextBox 28"/>
          <p:cNvSpPr txBox="1"/>
          <p:nvPr/>
        </p:nvSpPr>
        <p:spPr>
          <a:xfrm>
            <a:off x="4233560" y="3112255"/>
            <a:ext cx="1021229" cy="369332"/>
          </a:xfrm>
          <a:prstGeom prst="rect">
            <a:avLst/>
          </a:prstGeom>
          <a:noFill/>
          <a:ln>
            <a:solidFill>
              <a:schemeClr val="tx1"/>
            </a:solidFill>
          </a:ln>
        </p:spPr>
        <p:txBody>
          <a:bodyPr wrap="square" rtlCol="0">
            <a:spAutoFit/>
          </a:bodyPr>
          <a:lstStyle/>
          <a:p>
            <a:r>
              <a:rPr lang="en-US" dirty="0" smtClean="0"/>
              <a:t>b</a:t>
            </a:r>
            <a:r>
              <a:rPr lang="en-US" dirty="0" smtClean="0">
                <a:solidFill>
                  <a:srgbClr val="663366"/>
                </a:solidFill>
              </a:rPr>
              <a:t>l</a:t>
            </a:r>
            <a:r>
              <a:rPr lang="en-US" dirty="0" smtClean="0">
                <a:solidFill>
                  <a:srgbClr val="F7901E"/>
                </a:solidFill>
              </a:rPr>
              <a:t>a</a:t>
            </a:r>
            <a:r>
              <a:rPr lang="en-US" dirty="0" smtClean="0">
                <a:solidFill>
                  <a:srgbClr val="663366"/>
                </a:solidFill>
              </a:rPr>
              <a:t>m</a:t>
            </a:r>
            <a:r>
              <a:rPr lang="en-US" dirty="0" smtClean="0">
                <a:solidFill>
                  <a:srgbClr val="3366FF"/>
                </a:solidFill>
              </a:rPr>
              <a:t>e</a:t>
            </a:r>
          </a:p>
        </p:txBody>
      </p:sp>
      <p:sp>
        <p:nvSpPr>
          <p:cNvPr id="30" name="TextBox 29"/>
          <p:cNvSpPr txBox="1"/>
          <p:nvPr/>
        </p:nvSpPr>
        <p:spPr>
          <a:xfrm>
            <a:off x="4233560" y="3669603"/>
            <a:ext cx="1021229" cy="369332"/>
          </a:xfrm>
          <a:prstGeom prst="rect">
            <a:avLst/>
          </a:prstGeom>
          <a:noFill/>
          <a:ln>
            <a:solidFill>
              <a:schemeClr val="tx1"/>
            </a:solidFill>
          </a:ln>
        </p:spPr>
        <p:txBody>
          <a:bodyPr wrap="square" rtlCol="0">
            <a:spAutoFit/>
          </a:bodyPr>
          <a:lstStyle/>
          <a:p>
            <a:r>
              <a:rPr lang="en-US" dirty="0" smtClean="0"/>
              <a:t>f</a:t>
            </a:r>
            <a:r>
              <a:rPr lang="en-US" dirty="0" smtClean="0">
                <a:solidFill>
                  <a:srgbClr val="663366"/>
                </a:solidFill>
              </a:rPr>
              <a:t>r</a:t>
            </a:r>
            <a:r>
              <a:rPr lang="en-US" dirty="0" smtClean="0">
                <a:solidFill>
                  <a:srgbClr val="F7901E"/>
                </a:solidFill>
              </a:rPr>
              <a:t>a</a:t>
            </a:r>
            <a:r>
              <a:rPr lang="en-US" dirty="0" smtClean="0">
                <a:solidFill>
                  <a:srgbClr val="663366"/>
                </a:solidFill>
              </a:rPr>
              <a:t>m</a:t>
            </a:r>
            <a:r>
              <a:rPr lang="en-US" dirty="0" smtClean="0">
                <a:solidFill>
                  <a:srgbClr val="3366FF"/>
                </a:solidFill>
              </a:rPr>
              <a:t>e</a:t>
            </a:r>
          </a:p>
        </p:txBody>
      </p:sp>
      <p:sp>
        <p:nvSpPr>
          <p:cNvPr id="31" name="TextBox 30"/>
          <p:cNvSpPr txBox="1"/>
          <p:nvPr/>
        </p:nvSpPr>
        <p:spPr>
          <a:xfrm>
            <a:off x="4037641" y="4458283"/>
            <a:ext cx="2497942" cy="1200329"/>
          </a:xfrm>
          <a:prstGeom prst="rect">
            <a:avLst/>
          </a:prstGeom>
          <a:noFill/>
        </p:spPr>
        <p:txBody>
          <a:bodyPr wrap="square" rtlCol="0">
            <a:spAutoFit/>
          </a:bodyPr>
          <a:lstStyle/>
          <a:p>
            <a:r>
              <a:rPr lang="en-US" dirty="0" smtClean="0">
                <a:solidFill>
                  <a:srgbClr val="999966"/>
                </a:solidFill>
              </a:rPr>
              <a:t>Step 3: Read each word aloud. Explain why the word belongs in its category.</a:t>
            </a:r>
            <a:endParaRPr lang="en-US" dirty="0">
              <a:solidFill>
                <a:srgbClr val="999966"/>
              </a:solidFill>
            </a:endParaRPr>
          </a:p>
        </p:txBody>
      </p:sp>
      <p:sp>
        <p:nvSpPr>
          <p:cNvPr id="33" name="Cloud 32"/>
          <p:cNvSpPr/>
          <p:nvPr/>
        </p:nvSpPr>
        <p:spPr>
          <a:xfrm>
            <a:off x="3181808" y="407687"/>
            <a:ext cx="4872979" cy="925605"/>
          </a:xfrm>
          <a:prstGeom prst="cloud">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3788403" y="564485"/>
            <a:ext cx="3766693" cy="523220"/>
          </a:xfrm>
          <a:prstGeom prst="rect">
            <a:avLst/>
          </a:prstGeom>
          <a:noFill/>
        </p:spPr>
        <p:txBody>
          <a:bodyPr wrap="square" rtlCol="0">
            <a:spAutoFit/>
          </a:bodyPr>
          <a:lstStyle/>
          <a:p>
            <a:r>
              <a:rPr lang="en-US" sz="1400" dirty="0" smtClean="0"/>
              <a:t>Hint: Look for the (V) vowel  first. Then look for the  (C) consonants in the word pattern.</a:t>
            </a:r>
            <a:endParaRPr lang="en-US" sz="1400" dirty="0"/>
          </a:p>
        </p:txBody>
      </p:sp>
      <p:sp>
        <p:nvSpPr>
          <p:cNvPr id="35" name="Up Arrow Callout 34"/>
          <p:cNvSpPr/>
          <p:nvPr/>
        </p:nvSpPr>
        <p:spPr>
          <a:xfrm rot="6880936">
            <a:off x="2680097" y="1230019"/>
            <a:ext cx="822960" cy="2914387"/>
          </a:xfrm>
          <a:prstGeom prst="upArrowCallout">
            <a:avLst>
              <a:gd name="adj1" fmla="val 16217"/>
              <a:gd name="adj2" fmla="val 28721"/>
              <a:gd name="adj3" fmla="val 17228"/>
              <a:gd name="adj4" fmla="val 85794"/>
            </a:avLst>
          </a:prstGeom>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sp>
      <p:sp>
        <p:nvSpPr>
          <p:cNvPr id="37" name="TextBox 36"/>
          <p:cNvSpPr txBox="1"/>
          <p:nvPr/>
        </p:nvSpPr>
        <p:spPr>
          <a:xfrm rot="1429491">
            <a:off x="1656299" y="2177706"/>
            <a:ext cx="2516652" cy="830997"/>
          </a:xfrm>
          <a:prstGeom prst="rect">
            <a:avLst/>
          </a:prstGeom>
          <a:noFill/>
        </p:spPr>
        <p:txBody>
          <a:bodyPr wrap="square" rtlCol="0">
            <a:spAutoFit/>
          </a:bodyPr>
          <a:lstStyle/>
          <a:p>
            <a:r>
              <a:rPr lang="en-US" sz="1200" dirty="0" smtClean="0"/>
              <a:t>It’s ok that “blame” has 2 consonants before the vowel. It still follows this pattern for the long a sound with </a:t>
            </a:r>
            <a:r>
              <a:rPr lang="en-US" sz="1200" dirty="0" err="1" smtClean="0"/>
              <a:t>CVCe</a:t>
            </a:r>
            <a:r>
              <a:rPr lang="en-US" sz="1200" dirty="0" smtClean="0"/>
              <a:t>.</a:t>
            </a:r>
            <a:endParaRPr lang="en-US" sz="1200" dirty="0"/>
          </a:p>
        </p:txBody>
      </p:sp>
      <p:sp>
        <p:nvSpPr>
          <p:cNvPr id="38" name="Up Arrow Callout 37"/>
          <p:cNvSpPr/>
          <p:nvPr/>
        </p:nvSpPr>
        <p:spPr>
          <a:xfrm rot="20906890">
            <a:off x="7484169" y="3681172"/>
            <a:ext cx="1786484" cy="1985416"/>
          </a:xfrm>
          <a:prstGeom prst="upArrowCallout">
            <a:avLst>
              <a:gd name="adj1" fmla="val 16217"/>
              <a:gd name="adj2" fmla="val 28721"/>
              <a:gd name="adj3" fmla="val 17228"/>
              <a:gd name="adj4" fmla="val 74329"/>
            </a:avLst>
          </a:prstGeom>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sp>
      <p:sp>
        <p:nvSpPr>
          <p:cNvPr id="39" name="TextBox 38"/>
          <p:cNvSpPr txBox="1"/>
          <p:nvPr/>
        </p:nvSpPr>
        <p:spPr>
          <a:xfrm rot="20952403">
            <a:off x="7565928" y="4192548"/>
            <a:ext cx="1771413" cy="1384995"/>
          </a:xfrm>
          <a:prstGeom prst="rect">
            <a:avLst/>
          </a:prstGeom>
          <a:noFill/>
        </p:spPr>
        <p:txBody>
          <a:bodyPr wrap="square" rtlCol="0">
            <a:spAutoFit/>
          </a:bodyPr>
          <a:lstStyle/>
          <a:p>
            <a:r>
              <a:rPr lang="en-US" sz="1200" dirty="0" smtClean="0"/>
              <a:t>“Said” is the oddball. Although it follows the CVVC pattern, the sound is long not long “A” so it doesn’t belong in the other categories.</a:t>
            </a:r>
            <a:endParaRPr lang="en-US" sz="1200" dirty="0"/>
          </a:p>
        </p:txBody>
      </p:sp>
      <p:sp>
        <p:nvSpPr>
          <p:cNvPr id="32" name="TextBox 31"/>
          <p:cNvSpPr txBox="1"/>
          <p:nvPr/>
        </p:nvSpPr>
        <p:spPr>
          <a:xfrm>
            <a:off x="2106303" y="5777611"/>
            <a:ext cx="1021229" cy="369332"/>
          </a:xfrm>
          <a:prstGeom prst="rect">
            <a:avLst/>
          </a:prstGeom>
          <a:noFill/>
          <a:ln>
            <a:solidFill>
              <a:schemeClr val="tx1"/>
            </a:solidFill>
          </a:ln>
        </p:spPr>
        <p:txBody>
          <a:bodyPr wrap="square" rtlCol="0">
            <a:spAutoFit/>
          </a:bodyPr>
          <a:lstStyle/>
          <a:p>
            <a:r>
              <a:rPr lang="en-US" dirty="0" err="1" smtClean="0"/>
              <a:t>āCVVC</a:t>
            </a:r>
            <a:endParaRPr lang="en-US" dirty="0" smtClean="0"/>
          </a:p>
        </p:txBody>
      </p:sp>
      <p:sp>
        <p:nvSpPr>
          <p:cNvPr id="40" name="TextBox 39"/>
          <p:cNvSpPr txBox="1"/>
          <p:nvPr/>
        </p:nvSpPr>
        <p:spPr>
          <a:xfrm>
            <a:off x="6687983" y="2561605"/>
            <a:ext cx="1021229" cy="369332"/>
          </a:xfrm>
          <a:prstGeom prst="rect">
            <a:avLst/>
          </a:prstGeom>
          <a:noFill/>
          <a:ln>
            <a:solidFill>
              <a:schemeClr val="tx1"/>
            </a:solidFill>
          </a:ln>
        </p:spPr>
        <p:txBody>
          <a:bodyPr wrap="square" rtlCol="0">
            <a:spAutoFit/>
          </a:bodyPr>
          <a:lstStyle/>
          <a:p>
            <a:r>
              <a:rPr lang="en-US" dirty="0" err="1" smtClean="0"/>
              <a:t>ā</a:t>
            </a:r>
            <a:r>
              <a:rPr lang="en-US" dirty="0" err="1" smtClean="0">
                <a:solidFill>
                  <a:srgbClr val="663366"/>
                </a:solidFill>
              </a:rPr>
              <a:t>C</a:t>
            </a:r>
            <a:r>
              <a:rPr lang="en-US" dirty="0" err="1" smtClean="0">
                <a:solidFill>
                  <a:srgbClr val="F7901E"/>
                </a:solidFill>
              </a:rPr>
              <a:t>VV</a:t>
            </a:r>
            <a:r>
              <a:rPr lang="en-US" dirty="0" err="1" smtClean="0">
                <a:solidFill>
                  <a:schemeClr val="accent1"/>
                </a:solidFill>
              </a:rPr>
              <a:t>C</a:t>
            </a:r>
            <a:endParaRPr lang="en-US" dirty="0" smtClean="0">
              <a:solidFill>
                <a:schemeClr val="accent1"/>
              </a:solidFill>
            </a:endParaRPr>
          </a:p>
        </p:txBody>
      </p:sp>
      <p:sp>
        <p:nvSpPr>
          <p:cNvPr id="41" name="TextBox 40"/>
          <p:cNvSpPr txBox="1"/>
          <p:nvPr/>
        </p:nvSpPr>
        <p:spPr>
          <a:xfrm>
            <a:off x="6687983" y="3112255"/>
            <a:ext cx="1021229" cy="369332"/>
          </a:xfrm>
          <a:prstGeom prst="rect">
            <a:avLst/>
          </a:prstGeom>
          <a:noFill/>
          <a:ln>
            <a:solidFill>
              <a:schemeClr val="tx1"/>
            </a:solidFill>
          </a:ln>
        </p:spPr>
        <p:txBody>
          <a:bodyPr wrap="square" rtlCol="0">
            <a:spAutoFit/>
          </a:bodyPr>
          <a:lstStyle/>
          <a:p>
            <a:r>
              <a:rPr lang="en-US" dirty="0" smtClean="0">
                <a:solidFill>
                  <a:srgbClr val="663366"/>
                </a:solidFill>
              </a:rPr>
              <a:t>p</a:t>
            </a:r>
            <a:r>
              <a:rPr lang="en-US" dirty="0" smtClean="0">
                <a:solidFill>
                  <a:srgbClr val="F7901E"/>
                </a:solidFill>
              </a:rPr>
              <a:t>ai</a:t>
            </a:r>
            <a:r>
              <a:rPr lang="en-US" dirty="0" smtClean="0">
                <a:solidFill>
                  <a:srgbClr val="663366"/>
                </a:solidFill>
              </a:rPr>
              <a:t>n</a:t>
            </a:r>
            <a:r>
              <a:rPr lang="en-US" dirty="0" smtClean="0"/>
              <a:t>t</a:t>
            </a:r>
            <a:endParaRPr lang="en-US" dirty="0" smtClean="0">
              <a:solidFill>
                <a:srgbClr val="663366"/>
              </a:solidFill>
            </a:endParaRPr>
          </a:p>
        </p:txBody>
      </p:sp>
      <p:sp>
        <p:nvSpPr>
          <p:cNvPr id="42" name="TextBox 41"/>
          <p:cNvSpPr txBox="1"/>
          <p:nvPr/>
        </p:nvSpPr>
        <p:spPr>
          <a:xfrm>
            <a:off x="2160579" y="5058448"/>
            <a:ext cx="1021229" cy="369332"/>
          </a:xfrm>
          <a:prstGeom prst="rect">
            <a:avLst/>
          </a:prstGeom>
          <a:noFill/>
          <a:ln>
            <a:solidFill>
              <a:schemeClr val="tx1"/>
            </a:solidFill>
          </a:ln>
        </p:spPr>
        <p:txBody>
          <a:bodyPr wrap="square" rtlCol="0">
            <a:spAutoFit/>
          </a:bodyPr>
          <a:lstStyle/>
          <a:p>
            <a:r>
              <a:rPr lang="en-US" dirty="0" smtClean="0"/>
              <a:t>paint</a:t>
            </a:r>
          </a:p>
        </p:txBody>
      </p:sp>
      <p:sp>
        <p:nvSpPr>
          <p:cNvPr id="43" name="TextBox 42"/>
          <p:cNvSpPr txBox="1"/>
          <p:nvPr/>
        </p:nvSpPr>
        <p:spPr>
          <a:xfrm>
            <a:off x="574459" y="5962277"/>
            <a:ext cx="1021229" cy="369332"/>
          </a:xfrm>
          <a:prstGeom prst="rect">
            <a:avLst/>
          </a:prstGeom>
          <a:noFill/>
          <a:ln>
            <a:solidFill>
              <a:schemeClr val="tx1"/>
            </a:solidFill>
          </a:ln>
        </p:spPr>
        <p:txBody>
          <a:bodyPr wrap="square" rtlCol="0">
            <a:spAutoFit/>
          </a:bodyPr>
          <a:lstStyle/>
          <a:p>
            <a:r>
              <a:rPr lang="en-US" dirty="0" smtClean="0"/>
              <a:t>train</a:t>
            </a:r>
          </a:p>
        </p:txBody>
      </p:sp>
      <p:sp>
        <p:nvSpPr>
          <p:cNvPr id="44" name="TextBox 43"/>
          <p:cNvSpPr txBox="1"/>
          <p:nvPr/>
        </p:nvSpPr>
        <p:spPr>
          <a:xfrm>
            <a:off x="6687983" y="3633987"/>
            <a:ext cx="1021229" cy="369332"/>
          </a:xfrm>
          <a:prstGeom prst="rect">
            <a:avLst/>
          </a:prstGeom>
          <a:noFill/>
          <a:ln>
            <a:solidFill>
              <a:schemeClr val="tx1"/>
            </a:solidFill>
          </a:ln>
        </p:spPr>
        <p:txBody>
          <a:bodyPr wrap="square" rtlCol="0">
            <a:spAutoFit/>
          </a:bodyPr>
          <a:lstStyle/>
          <a:p>
            <a:r>
              <a:rPr lang="en-US" dirty="0" smtClean="0"/>
              <a:t>t</a:t>
            </a:r>
            <a:r>
              <a:rPr lang="en-US" dirty="0" smtClean="0">
                <a:solidFill>
                  <a:srgbClr val="663366"/>
                </a:solidFill>
              </a:rPr>
              <a:t>r</a:t>
            </a:r>
            <a:r>
              <a:rPr lang="en-US" dirty="0" smtClean="0">
                <a:solidFill>
                  <a:srgbClr val="F7901E"/>
                </a:solidFill>
              </a:rPr>
              <a:t>ai</a:t>
            </a:r>
            <a:r>
              <a:rPr lang="en-US" dirty="0" smtClean="0">
                <a:solidFill>
                  <a:srgbClr val="663366"/>
                </a:solidFill>
              </a:rPr>
              <a:t>n</a:t>
            </a:r>
          </a:p>
        </p:txBody>
      </p:sp>
    </p:spTree>
    <p:custDataLst>
      <p:tags r:id="rId1"/>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par>
                                <p:cTn id="39" presetID="2" presetClass="entr" presetSubtype="4" accel="50000" decel="5000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par>
                                <p:cTn id="47" presetID="2" presetClass="entr" presetSubtype="4" accel="50000" decel="5000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ppt_x"/>
                                          </p:val>
                                        </p:tav>
                                        <p:tav tm="100000">
                                          <p:val>
                                            <p:strVal val="#ppt_x"/>
                                          </p:val>
                                        </p:tav>
                                      </p:tavLst>
                                    </p:anim>
                                    <p:anim calcmode="lin" valueType="num">
                                      <p:cBhvr additive="base">
                                        <p:cTn id="50" dur="500" fill="hold"/>
                                        <p:tgtEl>
                                          <p:spTgt spid="43"/>
                                        </p:tgtEl>
                                        <p:attrNameLst>
                                          <p:attrName>ppt_y</p:attrName>
                                        </p:attrNameLst>
                                      </p:cBhvr>
                                      <p:tavLst>
                                        <p:tav tm="0">
                                          <p:val>
                                            <p:strVal val="1+#ppt_h/2"/>
                                          </p:val>
                                        </p:tav>
                                        <p:tav tm="100000">
                                          <p:val>
                                            <p:strVal val="#ppt_y"/>
                                          </p:val>
                                        </p:tav>
                                      </p:tavLst>
                                    </p:anim>
                                  </p:childTnLst>
                                </p:cTn>
                              </p:par>
                              <p:par>
                                <p:cTn id="51" presetID="2" presetClass="entr" presetSubtype="4" accel="50000" decel="5000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slide(fromBottom)">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3"/>
                                        </p:tgtEl>
                                        <p:attrNameLst>
                                          <p:attrName>style.visibility</p:attrName>
                                        </p:attrNameLst>
                                      </p:cBhvr>
                                      <p:to>
                                        <p:strVal val="visible"/>
                                      </p:to>
                                    </p:set>
                                  </p:childTnLst>
                                </p:cTn>
                              </p:par>
                              <p:par>
                                <p:cTn id="64" presetID="12" presetClass="entr" presetSubtype="4"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slide(fromBottom)">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slide(fromBottom)">
                                      <p:cBhvr>
                                        <p:cTn id="71" dur="500"/>
                                        <p:tgtEl>
                                          <p:spTgt spid="24"/>
                                        </p:tgtEl>
                                      </p:cBhvr>
                                    </p:animEffect>
                                  </p:childTnLst>
                                </p:cTn>
                              </p:par>
                              <p:par>
                                <p:cTn id="72" presetID="12" presetClass="entr" presetSubtype="4" fill="hold" grpId="1" nodeType="with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slide(fromBottom)">
                                      <p:cBhvr>
                                        <p:cTn id="74" dur="500"/>
                                        <p:tgtEl>
                                          <p:spTgt spid="23"/>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slide(fromBottom)">
                                      <p:cBhvr>
                                        <p:cTn id="77" dur="500"/>
                                        <p:tgtEl>
                                          <p:spTgt spid="40"/>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slide(fromBottom)">
                                      <p:cBhvr>
                                        <p:cTn id="80" dur="500"/>
                                        <p:tgtEl>
                                          <p:spTgt spid="25"/>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accel="50000" decel="50000"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accel="50000" decel="50000"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 presetClass="entr" presetSubtype="4" accel="50000" decel="50000" fill="hold" nodeType="click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additive="base">
                                        <p:cTn id="103" dur="500" fill="hold"/>
                                        <p:tgtEl>
                                          <p:spTgt spid="41"/>
                                        </p:tgtEl>
                                        <p:attrNameLst>
                                          <p:attrName>ppt_x</p:attrName>
                                        </p:attrNameLst>
                                      </p:cBhvr>
                                      <p:tavLst>
                                        <p:tav tm="0">
                                          <p:val>
                                            <p:strVal val="#ppt_x"/>
                                          </p:val>
                                        </p:tav>
                                        <p:tav tm="100000">
                                          <p:val>
                                            <p:strVal val="#ppt_x"/>
                                          </p:val>
                                        </p:tav>
                                      </p:tavLst>
                                    </p:anim>
                                    <p:anim calcmode="lin" valueType="num">
                                      <p:cBhvr additive="base">
                                        <p:cTn id="10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accel="50000" decel="50000"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 calcmode="lin" valueType="num">
                                      <p:cBhvr additive="base">
                                        <p:cTn id="109" dur="500" fill="hold"/>
                                        <p:tgtEl>
                                          <p:spTgt spid="28"/>
                                        </p:tgtEl>
                                        <p:attrNameLst>
                                          <p:attrName>ppt_x</p:attrName>
                                        </p:attrNameLst>
                                      </p:cBhvr>
                                      <p:tavLst>
                                        <p:tav tm="0">
                                          <p:val>
                                            <p:strVal val="#ppt_x"/>
                                          </p:val>
                                        </p:tav>
                                        <p:tav tm="100000">
                                          <p:val>
                                            <p:strVal val="#ppt_x"/>
                                          </p:val>
                                        </p:tav>
                                      </p:tavLst>
                                    </p:anim>
                                    <p:anim calcmode="lin" valueType="num">
                                      <p:cBhvr additive="base">
                                        <p:cTn id="11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accel="50000" decel="50000" fill="hold" grpId="0" nodeType="click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additive="base">
                                        <p:cTn id="115" dur="500" fill="hold"/>
                                        <p:tgtEl>
                                          <p:spTgt spid="44"/>
                                        </p:tgtEl>
                                        <p:attrNameLst>
                                          <p:attrName>ppt_x</p:attrName>
                                        </p:attrNameLst>
                                      </p:cBhvr>
                                      <p:tavLst>
                                        <p:tav tm="0">
                                          <p:val>
                                            <p:strVal val="#ppt_x"/>
                                          </p:val>
                                        </p:tav>
                                        <p:tav tm="100000">
                                          <p:val>
                                            <p:strVal val="#ppt_x"/>
                                          </p:val>
                                        </p:tav>
                                      </p:tavLst>
                                    </p:anim>
                                    <p:anim calcmode="lin" valueType="num">
                                      <p:cBhvr additive="base">
                                        <p:cTn id="116"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accel="50000" decel="50000" fill="hold" grpId="0" nodeType="clickEffect">
                                  <p:stCondLst>
                                    <p:cond delay="0"/>
                                  </p:stCondLst>
                                  <p:childTnLst>
                                    <p:set>
                                      <p:cBhvr>
                                        <p:cTn id="120" dur="1" fill="hold">
                                          <p:stCondLst>
                                            <p:cond delay="0"/>
                                          </p:stCondLst>
                                        </p:cTn>
                                        <p:tgtEl>
                                          <p:spTgt spid="26"/>
                                        </p:tgtEl>
                                        <p:attrNameLst>
                                          <p:attrName>style.visibility</p:attrName>
                                        </p:attrNameLst>
                                      </p:cBhvr>
                                      <p:to>
                                        <p:strVal val="visible"/>
                                      </p:to>
                                    </p:set>
                                    <p:anim calcmode="lin" valueType="num">
                                      <p:cBhvr additive="base">
                                        <p:cTn id="121" dur="500" fill="hold"/>
                                        <p:tgtEl>
                                          <p:spTgt spid="26"/>
                                        </p:tgtEl>
                                        <p:attrNameLst>
                                          <p:attrName>ppt_x</p:attrName>
                                        </p:attrNameLst>
                                      </p:cBhvr>
                                      <p:tavLst>
                                        <p:tav tm="0">
                                          <p:val>
                                            <p:strVal val="#ppt_x"/>
                                          </p:val>
                                        </p:tav>
                                        <p:tav tm="100000">
                                          <p:val>
                                            <p:strVal val="#ppt_x"/>
                                          </p:val>
                                        </p:tav>
                                      </p:tavLst>
                                    </p:anim>
                                    <p:anim calcmode="lin" valueType="num">
                                      <p:cBhvr additive="base">
                                        <p:cTn id="12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9"/>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2" presetClass="entr" presetSubtype="4" accel="50000" decel="50000"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 calcmode="lin" valueType="num">
                                      <p:cBhvr additive="base">
                                        <p:cTn id="133" dur="500" fill="hold"/>
                                        <p:tgtEl>
                                          <p:spTgt spid="30"/>
                                        </p:tgtEl>
                                        <p:attrNameLst>
                                          <p:attrName>ppt_x</p:attrName>
                                        </p:attrNameLst>
                                      </p:cBhvr>
                                      <p:tavLst>
                                        <p:tav tm="0">
                                          <p:val>
                                            <p:strVal val="#ppt_x"/>
                                          </p:val>
                                        </p:tav>
                                        <p:tav tm="100000">
                                          <p:val>
                                            <p:strVal val="#ppt_x"/>
                                          </p:val>
                                        </p:tav>
                                      </p:tavLst>
                                    </p:anim>
                                    <p:anim calcmode="lin" valueType="num">
                                      <p:cBhvr additive="base">
                                        <p:cTn id="13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7" grpId="0" animBg="1"/>
      <p:bldP spid="18" grpId="0" animBg="1"/>
      <p:bldP spid="19" grpId="0" animBg="1"/>
      <p:bldP spid="21" grpId="0"/>
      <p:bldP spid="22" grpId="0"/>
      <p:bldP spid="23" grpId="1" animBg="1"/>
      <p:bldP spid="24" grpId="0" animBg="1"/>
      <p:bldP spid="25" grpId="0" animBg="1"/>
      <p:bldP spid="26" grpId="0" animBg="1"/>
      <p:bldP spid="27" grpId="0" animBg="1"/>
      <p:bldP spid="28" grpId="0" animBg="1"/>
      <p:bldP spid="29" grpId="0" animBg="1"/>
      <p:bldP spid="30" grpId="0" animBg="1"/>
      <p:bldP spid="31" grpId="0"/>
      <p:bldP spid="33" grpId="0" animBg="1"/>
      <p:bldP spid="34" grpId="0"/>
      <p:bldP spid="37" grpId="0"/>
      <p:bldP spid="39" grpId="0"/>
      <p:bldP spid="32" grpId="0" animBg="1"/>
      <p:bldP spid="40" grpId="0" animBg="1"/>
      <p:bldP spid="42"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80125"/>
            <a:ext cx="7556313" cy="1201399"/>
          </a:xfrm>
        </p:spPr>
        <p:txBody>
          <a:bodyPr/>
          <a:lstStyle/>
          <a:p>
            <a:r>
              <a:rPr lang="en-US" dirty="0" smtClean="0"/>
              <a:t>Word Study Activities</a:t>
            </a:r>
            <a:br>
              <a:rPr lang="en-US" dirty="0" smtClean="0"/>
            </a:br>
            <a:r>
              <a:rPr lang="en-US" dirty="0" smtClean="0"/>
              <a:t>Words Their Way</a:t>
            </a:r>
            <a:endParaRPr lang="en-US" dirty="0"/>
          </a:p>
        </p:txBody>
      </p:sp>
      <p:sp>
        <p:nvSpPr>
          <p:cNvPr id="3" name="Content Placeholder 2"/>
          <p:cNvSpPr>
            <a:spLocks noGrp="1"/>
          </p:cNvSpPr>
          <p:nvPr>
            <p:ph sz="half" idx="17"/>
          </p:nvPr>
        </p:nvSpPr>
        <p:spPr>
          <a:xfrm>
            <a:off x="498474" y="1654629"/>
            <a:ext cx="3657413" cy="2053647"/>
          </a:xfrm>
        </p:spPr>
        <p:txBody>
          <a:bodyPr>
            <a:normAutofit fontScale="85000" lnSpcReduction="20000"/>
          </a:bodyPr>
          <a:lstStyle/>
          <a:p>
            <a:pPr>
              <a:buNone/>
            </a:pPr>
            <a:r>
              <a:rPr lang="en-US" sz="2200" dirty="0" smtClean="0">
                <a:solidFill>
                  <a:schemeClr val="tx2">
                    <a:lumMod val="75000"/>
                    <a:lumOff val="25000"/>
                  </a:schemeClr>
                </a:solidFill>
              </a:rPr>
              <a:t>TEACH SORT</a:t>
            </a:r>
          </a:p>
          <a:p>
            <a:r>
              <a:rPr lang="en-US" sz="1900" dirty="0" smtClean="0"/>
              <a:t>Teach your parents or a sibling the sort you learned in school. Read each word aloud as you are sorting. Explain why the words are sorted in a particular way. Sort the words a second time as fast as possible. </a:t>
            </a:r>
            <a:endParaRPr lang="en-US" sz="1900" dirty="0"/>
          </a:p>
        </p:txBody>
      </p:sp>
      <p:sp>
        <p:nvSpPr>
          <p:cNvPr id="11" name="Content Placeholder 2"/>
          <p:cNvSpPr>
            <a:spLocks noGrp="1"/>
          </p:cNvSpPr>
          <p:nvPr>
            <p:ph sz="half" idx="17"/>
          </p:nvPr>
        </p:nvSpPr>
        <p:spPr>
          <a:xfrm>
            <a:off x="4598894" y="1243413"/>
            <a:ext cx="3831093" cy="1673958"/>
          </a:xfrm>
        </p:spPr>
        <p:txBody>
          <a:bodyPr>
            <a:normAutofit/>
          </a:bodyPr>
          <a:lstStyle/>
          <a:p>
            <a:pPr>
              <a:buNone/>
            </a:pPr>
            <a:r>
              <a:rPr lang="en-US" sz="1900" dirty="0" smtClean="0">
                <a:solidFill>
                  <a:schemeClr val="tx2">
                    <a:lumMod val="75000"/>
                    <a:lumOff val="25000"/>
                  </a:schemeClr>
                </a:solidFill>
              </a:rPr>
              <a:t>BLIND SORT</a:t>
            </a:r>
          </a:p>
          <a:p>
            <a:r>
              <a:rPr lang="en-US" sz="1600" dirty="0" smtClean="0"/>
              <a:t>Student listens as a parent calls out the words one at a time and writes the word in the correct category.</a:t>
            </a:r>
          </a:p>
        </p:txBody>
      </p:sp>
      <p:sp>
        <p:nvSpPr>
          <p:cNvPr id="12" name="Content Placeholder 2"/>
          <p:cNvSpPr>
            <a:spLocks noGrp="1"/>
          </p:cNvSpPr>
          <p:nvPr>
            <p:ph sz="half" idx="17"/>
          </p:nvPr>
        </p:nvSpPr>
        <p:spPr>
          <a:xfrm>
            <a:off x="435113" y="3929282"/>
            <a:ext cx="3720774" cy="2243377"/>
          </a:xfrm>
        </p:spPr>
        <p:txBody>
          <a:bodyPr>
            <a:normAutofit fontScale="92500" lnSpcReduction="10000"/>
          </a:bodyPr>
          <a:lstStyle/>
          <a:p>
            <a:pPr>
              <a:buNone/>
            </a:pPr>
            <a:r>
              <a:rPr lang="en-US" sz="2000" dirty="0" smtClean="0">
                <a:solidFill>
                  <a:schemeClr val="tx2">
                    <a:lumMod val="75000"/>
                    <a:lumOff val="25000"/>
                  </a:schemeClr>
                </a:solidFill>
              </a:rPr>
              <a:t>WORD HUNT</a:t>
            </a:r>
          </a:p>
          <a:p>
            <a:r>
              <a:rPr lang="en-US" sz="1700" dirty="0" smtClean="0"/>
              <a:t>Students should hunt for words in their book that match the sound/pattern/meaning unit they are studying. Students can keep track of the words by recording them in their Word Study Notebook under the correct headers. </a:t>
            </a:r>
            <a:endParaRPr lang="en-US" sz="1700" dirty="0"/>
          </a:p>
        </p:txBody>
      </p:sp>
      <p:sp>
        <p:nvSpPr>
          <p:cNvPr id="13" name="Content Placeholder 2"/>
          <p:cNvSpPr>
            <a:spLocks noGrp="1"/>
          </p:cNvSpPr>
          <p:nvPr>
            <p:ph sz="half" idx="17"/>
          </p:nvPr>
        </p:nvSpPr>
        <p:spPr>
          <a:xfrm>
            <a:off x="4598894" y="2917371"/>
            <a:ext cx="3831093" cy="1785938"/>
          </a:xfrm>
        </p:spPr>
        <p:txBody>
          <a:bodyPr>
            <a:normAutofit fontScale="92500" lnSpcReduction="20000"/>
          </a:bodyPr>
          <a:lstStyle/>
          <a:p>
            <a:pPr>
              <a:buNone/>
            </a:pPr>
            <a:r>
              <a:rPr lang="en-US" sz="2100" dirty="0" smtClean="0">
                <a:solidFill>
                  <a:schemeClr val="tx2">
                    <a:lumMod val="75000"/>
                    <a:lumOff val="25000"/>
                  </a:schemeClr>
                </a:solidFill>
              </a:rPr>
              <a:t>MEMORY</a:t>
            </a:r>
          </a:p>
          <a:p>
            <a:r>
              <a:rPr lang="en-US" sz="1700" dirty="0" smtClean="0"/>
              <a:t>Just like the game memory, students turn words cards over.  Players take turns choosing a pair of words that looks and sounds the same.  Players must be able to read the words correctly to get a point. </a:t>
            </a:r>
            <a:endParaRPr lang="en-US" sz="1700" dirty="0"/>
          </a:p>
        </p:txBody>
      </p:sp>
      <p:sp>
        <p:nvSpPr>
          <p:cNvPr id="7" name="Rectangle 6"/>
          <p:cNvSpPr/>
          <p:nvPr/>
        </p:nvSpPr>
        <p:spPr>
          <a:xfrm>
            <a:off x="4856406" y="5050971"/>
            <a:ext cx="3747752" cy="1156920"/>
          </a:xfrm>
          <a:prstGeom prst="rect">
            <a:avLst/>
          </a:prstGeom>
        </p:spPr>
        <p:txBody>
          <a:bodyPr wrap="square">
            <a:spAutoFit/>
          </a:bodyPr>
          <a:lstStyle/>
          <a:p>
            <a:pPr>
              <a:buNone/>
            </a:pPr>
            <a:r>
              <a:rPr lang="en-US" sz="1900" dirty="0" smtClean="0">
                <a:solidFill>
                  <a:schemeClr val="tx2">
                    <a:lumMod val="75000"/>
                    <a:lumOff val="25000"/>
                  </a:schemeClr>
                </a:solidFill>
              </a:rPr>
              <a:t>WRITING SORT</a:t>
            </a:r>
          </a:p>
          <a:p>
            <a:r>
              <a:rPr lang="en-US" sz="1600" dirty="0" smtClean="0">
                <a:solidFill>
                  <a:schemeClr val="tx1">
                    <a:lumMod val="65000"/>
                    <a:lumOff val="35000"/>
                  </a:schemeClr>
                </a:solidFill>
              </a:rPr>
              <a:t>Student copies words from their pile into the correct categories in Word Study Notebook.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2000"/>
                                        <p:tgtEl>
                                          <p:spTgt spid="11">
                                            <p:txEl>
                                              <p:pRg st="0" end="0"/>
                                            </p:txEl>
                                          </p:spTgt>
                                        </p:tgtEl>
                                      </p:cBhvr>
                                    </p:animEffect>
                                    <p:anim calcmode="lin" valueType="num">
                                      <p:cBhvr>
                                        <p:cTn id="29" dur="2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11">
                                            <p:txEl>
                                              <p:pRg st="1" end="1"/>
                                            </p:txEl>
                                          </p:spTgt>
                                        </p:tgtEl>
                                        <p:attrNameLst>
                                          <p:attrName>style.visibility</p:attrName>
                                        </p:attrNameLst>
                                      </p:cBhvr>
                                      <p:to>
                                        <p:strVal val="visible"/>
                                      </p:to>
                                    </p:set>
                                    <p:animEffect transition="in" filter="fade">
                                      <p:cBhvr>
                                        <p:cTn id="36" dur="2000"/>
                                        <p:tgtEl>
                                          <p:spTgt spid="11">
                                            <p:txEl>
                                              <p:pRg st="1" end="1"/>
                                            </p:txEl>
                                          </p:spTgt>
                                        </p:tgtEl>
                                      </p:cBhvr>
                                    </p:animEffect>
                                    <p:anim calcmode="lin" valueType="num">
                                      <p:cBhvr>
                                        <p:cTn id="37" dur="2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11">
                                            <p:txEl>
                                              <p:pRg st="1" end="1"/>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Effect transition="in" filter="fade">
                                      <p:cBhvr>
                                        <p:cTn id="44" dur="2000"/>
                                        <p:tgtEl>
                                          <p:spTgt spid="12">
                                            <p:txEl>
                                              <p:pRg st="0" end="0"/>
                                            </p:txEl>
                                          </p:spTgt>
                                        </p:tgtEl>
                                      </p:cBhvr>
                                    </p:animEffect>
                                    <p:anim calcmode="lin" valueType="num">
                                      <p:cBhvr>
                                        <p:cTn id="45" dur="2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6" dur="1800" decel="100000" fill="hold"/>
                                        <p:tgtEl>
                                          <p:spTgt spid="12">
                                            <p:txEl>
                                              <p:pRg st="0" end="0"/>
                                            </p:txEl>
                                          </p:spTgt>
                                        </p:tgtEl>
                                        <p:attrNameLst>
                                          <p:attrName>ppt_y</p:attrName>
                                        </p:attrNameLst>
                                      </p:cBhvr>
                                      <p:tavLst>
                                        <p:tav tm="0">
                                          <p:val>
                                            <p:strVal val="#ppt_y+1"/>
                                          </p:val>
                                        </p:tav>
                                        <p:tav tm="100000">
                                          <p:val>
                                            <p:strVal val="#ppt_y-.03"/>
                                          </p:val>
                                        </p:tav>
                                      </p:tavLst>
                                    </p:anim>
                                    <p:anim calcmode="lin" valueType="num">
                                      <p:cBhvr>
                                        <p:cTn id="47" dur="200" accel="100000" fill="hold">
                                          <p:stCondLst>
                                            <p:cond delay="1800"/>
                                          </p:stCondLst>
                                        </p:cTn>
                                        <p:tgtEl>
                                          <p:spTgt spid="1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12">
                                            <p:txEl>
                                              <p:pRg st="1" end="1"/>
                                            </p:txEl>
                                          </p:spTgt>
                                        </p:tgtEl>
                                        <p:attrNameLst>
                                          <p:attrName>style.visibility</p:attrName>
                                        </p:attrNameLst>
                                      </p:cBhvr>
                                      <p:to>
                                        <p:strVal val="visible"/>
                                      </p:to>
                                    </p:set>
                                    <p:animEffect transition="in" filter="fade">
                                      <p:cBhvr>
                                        <p:cTn id="52" dur="2000"/>
                                        <p:tgtEl>
                                          <p:spTgt spid="12">
                                            <p:txEl>
                                              <p:pRg st="1" end="1"/>
                                            </p:txEl>
                                          </p:spTgt>
                                        </p:tgtEl>
                                      </p:cBhvr>
                                    </p:animEffect>
                                    <p:anim calcmode="lin" valueType="num">
                                      <p:cBhvr>
                                        <p:cTn id="53" dur="2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54" dur="1800" decel="100000" fill="hold"/>
                                        <p:tgtEl>
                                          <p:spTgt spid="12">
                                            <p:txEl>
                                              <p:pRg st="1" end="1"/>
                                            </p:txEl>
                                          </p:spTgt>
                                        </p:tgtEl>
                                        <p:attrNameLst>
                                          <p:attrName>ppt_y</p:attrName>
                                        </p:attrNameLst>
                                      </p:cBhvr>
                                      <p:tavLst>
                                        <p:tav tm="0">
                                          <p:val>
                                            <p:strVal val="#ppt_y+1"/>
                                          </p:val>
                                        </p:tav>
                                        <p:tav tm="100000">
                                          <p:val>
                                            <p:strVal val="#ppt_y-.03"/>
                                          </p:val>
                                        </p:tav>
                                      </p:tavLst>
                                    </p:anim>
                                    <p:anim calcmode="lin" valueType="num">
                                      <p:cBhvr>
                                        <p:cTn id="55" dur="200" accel="100000" fill="hold">
                                          <p:stCondLst>
                                            <p:cond delay="1800"/>
                                          </p:stCondLst>
                                        </p:cTn>
                                        <p:tgtEl>
                                          <p:spTgt spid="1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13">
                                            <p:txEl>
                                              <p:pRg st="0" end="0"/>
                                            </p:txEl>
                                          </p:spTgt>
                                        </p:tgtEl>
                                        <p:attrNameLst>
                                          <p:attrName>style.visibility</p:attrName>
                                        </p:attrNameLst>
                                      </p:cBhvr>
                                      <p:to>
                                        <p:strVal val="visible"/>
                                      </p:to>
                                    </p:set>
                                    <p:animEffect transition="in" filter="fade">
                                      <p:cBhvr>
                                        <p:cTn id="60" dur="2000"/>
                                        <p:tgtEl>
                                          <p:spTgt spid="13">
                                            <p:txEl>
                                              <p:pRg st="0" end="0"/>
                                            </p:txEl>
                                          </p:spTgt>
                                        </p:tgtEl>
                                      </p:cBhvr>
                                    </p:animEffect>
                                    <p:anim calcmode="lin" valueType="num">
                                      <p:cBhvr>
                                        <p:cTn id="61" dur="2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62" dur="18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63" dur="200" accel="100000" fill="hold">
                                          <p:stCondLst>
                                            <p:cond delay="18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7" presetClass="entr" presetSubtype="0" fill="hold" grpId="0" nodeType="clickEffect">
                                  <p:stCondLst>
                                    <p:cond delay="0"/>
                                  </p:stCondLst>
                                  <p:childTnLst>
                                    <p:set>
                                      <p:cBhvr>
                                        <p:cTn id="67" dur="1" fill="hold">
                                          <p:stCondLst>
                                            <p:cond delay="0"/>
                                          </p:stCondLst>
                                        </p:cTn>
                                        <p:tgtEl>
                                          <p:spTgt spid="13">
                                            <p:txEl>
                                              <p:pRg st="1" end="1"/>
                                            </p:txEl>
                                          </p:spTgt>
                                        </p:tgtEl>
                                        <p:attrNameLst>
                                          <p:attrName>style.visibility</p:attrName>
                                        </p:attrNameLst>
                                      </p:cBhvr>
                                      <p:to>
                                        <p:strVal val="visible"/>
                                      </p:to>
                                    </p:set>
                                    <p:animEffect transition="in" filter="fade">
                                      <p:cBhvr>
                                        <p:cTn id="68" dur="2000"/>
                                        <p:tgtEl>
                                          <p:spTgt spid="13">
                                            <p:txEl>
                                              <p:pRg st="1" end="1"/>
                                            </p:txEl>
                                          </p:spTgt>
                                        </p:tgtEl>
                                      </p:cBhvr>
                                    </p:animEffect>
                                    <p:anim calcmode="lin" valueType="num">
                                      <p:cBhvr>
                                        <p:cTn id="69" dur="2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70" dur="1800" decel="100000" fill="hold"/>
                                        <p:tgtEl>
                                          <p:spTgt spid="13">
                                            <p:txEl>
                                              <p:pRg st="1" end="1"/>
                                            </p:txEl>
                                          </p:spTgt>
                                        </p:tgtEl>
                                        <p:attrNameLst>
                                          <p:attrName>ppt_y</p:attrName>
                                        </p:attrNameLst>
                                      </p:cBhvr>
                                      <p:tavLst>
                                        <p:tav tm="0">
                                          <p:val>
                                            <p:strVal val="#ppt_y+1"/>
                                          </p:val>
                                        </p:tav>
                                        <p:tav tm="100000">
                                          <p:val>
                                            <p:strVal val="#ppt_y-.03"/>
                                          </p:val>
                                        </p:tav>
                                      </p:tavLst>
                                    </p:anim>
                                    <p:anim calcmode="lin" valueType="num">
                                      <p:cBhvr>
                                        <p:cTn id="71" dur="200" accel="100000" fill="hold">
                                          <p:stCondLst>
                                            <p:cond delay="1800"/>
                                          </p:stCondLst>
                                        </p:cTn>
                                        <p:tgtEl>
                                          <p:spTgt spid="1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7">
                                            <p:txEl>
                                              <p:pRg st="0" end="0"/>
                                            </p:txEl>
                                          </p:spTgt>
                                        </p:tgtEl>
                                        <p:attrNameLst>
                                          <p:attrName>style.visibility</p:attrName>
                                        </p:attrNameLst>
                                      </p:cBhvr>
                                      <p:to>
                                        <p:strVal val="visible"/>
                                      </p:to>
                                    </p:set>
                                    <p:anim calcmode="lin" valueType="num">
                                      <p:cBhvr additive="base">
                                        <p:cTn id="7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7">
                                            <p:txEl>
                                              <p:pRg st="1" end="1"/>
                                            </p:txEl>
                                          </p:spTgt>
                                        </p:tgtEl>
                                        <p:attrNameLst>
                                          <p:attrName>style.visibility</p:attrName>
                                        </p:attrNameLst>
                                      </p:cBhvr>
                                      <p:to>
                                        <p:strVal val="visible"/>
                                      </p:to>
                                    </p:set>
                                    <p:anim calcmode="lin" valueType="num">
                                      <p:cBhvr additive="base">
                                        <p:cTn id="8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build="p"/>
      <p:bldP spid="12" grpId="0" build="p"/>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and Latin Stems</a:t>
            </a:r>
            <a:endParaRPr lang="en-US" dirty="0"/>
          </a:p>
        </p:txBody>
      </p:sp>
      <p:sp>
        <p:nvSpPr>
          <p:cNvPr id="3" name="Content Placeholder 2"/>
          <p:cNvSpPr>
            <a:spLocks noGrp="1"/>
          </p:cNvSpPr>
          <p:nvPr>
            <p:ph idx="1"/>
          </p:nvPr>
        </p:nvSpPr>
        <p:spPr>
          <a:xfrm>
            <a:off x="498474" y="1335314"/>
            <a:ext cx="7556313" cy="4790849"/>
          </a:xfrm>
        </p:spPr>
        <p:txBody>
          <a:bodyPr>
            <a:normAutofit fontScale="92500" lnSpcReduction="20000"/>
          </a:bodyPr>
          <a:lstStyle/>
          <a:p>
            <a:r>
              <a:rPr lang="en-US" b="1" dirty="0" smtClean="0"/>
              <a:t>ante		</a:t>
            </a:r>
            <a:r>
              <a:rPr lang="en-US" i="1" dirty="0" smtClean="0"/>
              <a:t>before</a:t>
            </a:r>
            <a:r>
              <a:rPr lang="en-US" b="1" dirty="0" smtClean="0"/>
              <a:t>		</a:t>
            </a:r>
            <a:r>
              <a:rPr lang="en-US" dirty="0" smtClean="0"/>
              <a:t>antecedent</a:t>
            </a:r>
          </a:p>
          <a:p>
            <a:r>
              <a:rPr lang="en-US" b="1" dirty="0" smtClean="0"/>
              <a:t>anti		</a:t>
            </a:r>
            <a:r>
              <a:rPr lang="en-US" i="1" dirty="0" smtClean="0"/>
              <a:t>against</a:t>
            </a:r>
            <a:r>
              <a:rPr lang="en-US" b="1" dirty="0" smtClean="0"/>
              <a:t>		</a:t>
            </a:r>
            <a:r>
              <a:rPr lang="en-US" dirty="0" smtClean="0"/>
              <a:t>antithesis</a:t>
            </a:r>
          </a:p>
          <a:p>
            <a:r>
              <a:rPr lang="en-US" b="1" dirty="0" smtClean="0"/>
              <a:t>bi		</a:t>
            </a:r>
            <a:r>
              <a:rPr lang="en-US" i="1" dirty="0" smtClean="0"/>
              <a:t>two	</a:t>
            </a:r>
            <a:r>
              <a:rPr lang="en-US" b="1" dirty="0" smtClean="0"/>
              <a:t>	</a:t>
            </a:r>
            <a:r>
              <a:rPr lang="en-US" dirty="0" smtClean="0"/>
              <a:t>bilateral</a:t>
            </a:r>
          </a:p>
          <a:p>
            <a:r>
              <a:rPr lang="en-US" b="1" dirty="0" smtClean="0"/>
              <a:t>circum	</a:t>
            </a:r>
            <a:r>
              <a:rPr lang="en-US" i="1" dirty="0" smtClean="0"/>
              <a:t>around</a:t>
            </a:r>
            <a:r>
              <a:rPr lang="en-US" b="1" dirty="0" smtClean="0"/>
              <a:t>		</a:t>
            </a:r>
            <a:r>
              <a:rPr lang="en-US" dirty="0" smtClean="0"/>
              <a:t>circumnavigate</a:t>
            </a:r>
          </a:p>
          <a:p>
            <a:r>
              <a:rPr lang="en-US" b="1" dirty="0" smtClean="0"/>
              <a:t>com		</a:t>
            </a:r>
            <a:r>
              <a:rPr lang="en-US" i="1" dirty="0" smtClean="0"/>
              <a:t>together</a:t>
            </a:r>
            <a:r>
              <a:rPr lang="en-US" b="1" dirty="0" smtClean="0"/>
              <a:t>	</a:t>
            </a:r>
            <a:r>
              <a:rPr lang="en-US" dirty="0" smtClean="0"/>
              <a:t>common</a:t>
            </a:r>
          </a:p>
          <a:p>
            <a:r>
              <a:rPr lang="en-US" b="1" dirty="0" smtClean="0"/>
              <a:t>con		</a:t>
            </a:r>
            <a:r>
              <a:rPr lang="en-US" i="1" dirty="0" smtClean="0"/>
              <a:t>together</a:t>
            </a:r>
            <a:r>
              <a:rPr lang="en-US" b="1" dirty="0" smtClean="0"/>
              <a:t>	</a:t>
            </a:r>
            <a:r>
              <a:rPr lang="en-US" dirty="0" smtClean="0"/>
              <a:t>confidence</a:t>
            </a:r>
          </a:p>
          <a:p>
            <a:r>
              <a:rPr lang="en-US" b="1" dirty="0" smtClean="0"/>
              <a:t>de		</a:t>
            </a:r>
            <a:r>
              <a:rPr lang="en-US" i="1" dirty="0" smtClean="0"/>
              <a:t>down	</a:t>
            </a:r>
            <a:r>
              <a:rPr lang="en-US" b="1" dirty="0" smtClean="0"/>
              <a:t>	</a:t>
            </a:r>
            <a:r>
              <a:rPr lang="en-US" dirty="0" smtClean="0"/>
              <a:t>deplete</a:t>
            </a:r>
          </a:p>
          <a:p>
            <a:r>
              <a:rPr lang="en-US" b="1" dirty="0" err="1" smtClean="0"/>
              <a:t>dis</a:t>
            </a:r>
            <a:r>
              <a:rPr lang="en-US" b="1" dirty="0" smtClean="0"/>
              <a:t>		</a:t>
            </a:r>
            <a:r>
              <a:rPr lang="en-US" i="1" dirty="0" smtClean="0"/>
              <a:t>away</a:t>
            </a:r>
            <a:r>
              <a:rPr lang="en-US" b="1" dirty="0" smtClean="0"/>
              <a:t>		</a:t>
            </a:r>
            <a:r>
              <a:rPr lang="en-US" dirty="0" smtClean="0"/>
              <a:t>disperse</a:t>
            </a:r>
          </a:p>
          <a:p>
            <a:r>
              <a:rPr lang="en-US" b="1" dirty="0" err="1" smtClean="0"/>
              <a:t>equi</a:t>
            </a:r>
            <a:r>
              <a:rPr lang="en-US" b="1" dirty="0" smtClean="0"/>
              <a:t>		</a:t>
            </a:r>
            <a:r>
              <a:rPr lang="en-US" i="1" dirty="0" smtClean="0"/>
              <a:t>equal	</a:t>
            </a:r>
            <a:r>
              <a:rPr lang="en-US" b="1" dirty="0" smtClean="0"/>
              <a:t>	</a:t>
            </a:r>
            <a:r>
              <a:rPr lang="en-US" dirty="0" smtClean="0"/>
              <a:t>equitable</a:t>
            </a:r>
          </a:p>
          <a:p>
            <a:r>
              <a:rPr lang="en-US" b="1" dirty="0" smtClean="0"/>
              <a:t>extra		</a:t>
            </a:r>
            <a:r>
              <a:rPr lang="en-US" i="1" dirty="0" smtClean="0"/>
              <a:t>beyond</a:t>
            </a:r>
            <a:r>
              <a:rPr lang="en-US" b="1" dirty="0" smtClean="0"/>
              <a:t>		</a:t>
            </a:r>
            <a:r>
              <a:rPr lang="en-US" dirty="0" smtClean="0"/>
              <a:t>extraordinary</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1.7|2.3|0.:|0.:"/>
</p:tagLst>
</file>

<file path=ppt/tags/tag2.xml><?xml version="1.0" encoding="utf-8"?>
<p:tagLst xmlns:a="http://schemas.openxmlformats.org/drawingml/2006/main" xmlns:r="http://schemas.openxmlformats.org/officeDocument/2006/relationships" xmlns:p="http://schemas.openxmlformats.org/presentationml/2006/main">
  <p:tag name="TIMING" val="|1.1|1.5|1.9|2.3|2.7|2.7|2.:|1.8|1.5|3.2|2.9|3.7"/>
</p:tagLst>
</file>

<file path=ppt/tags/tag3.xml><?xml version="1.0" encoding="utf-8"?>
<p:tagLst xmlns:a="http://schemas.openxmlformats.org/drawingml/2006/main" xmlns:r="http://schemas.openxmlformats.org/officeDocument/2006/relationships" xmlns:p="http://schemas.openxmlformats.org/presentationml/2006/main">
  <p:tag name="TIMING" val="|0.9|1.7|3.:|4|5.2|9.3|5.1"/>
</p:tagLst>
</file>

<file path=ppt/tags/tag4.xml><?xml version="1.0" encoding="utf-8"?>
<p:tagLst xmlns:a="http://schemas.openxmlformats.org/drawingml/2006/main" xmlns:r="http://schemas.openxmlformats.org/officeDocument/2006/relationships" xmlns:p="http://schemas.openxmlformats.org/presentationml/2006/main">
  <p:tag name="TIMING" val="|1.2|1.6|3.5|2|3.1|2.2|0.8|0.9|0.9|0.8|0.:|1.8|3.4"/>
</p:tagLst>
</file>

<file path=ppt/tags/tag5.xml><?xml version="1.0" encoding="utf-8"?>
<p:tagLst xmlns:a="http://schemas.openxmlformats.org/drawingml/2006/main" xmlns:r="http://schemas.openxmlformats.org/officeDocument/2006/relationships" xmlns:p="http://schemas.openxmlformats.org/presentationml/2006/main">
  <p:tag name="TIMING" val="|0.9|1.3|2.2|6.2|3.1|6.6|1.9|6.7|5.2"/>
</p:tagLst>
</file>

<file path=ppt/tags/tag6.xml><?xml version="1.0" encoding="utf-8"?>
<p:tagLst xmlns:a="http://schemas.openxmlformats.org/drawingml/2006/main" xmlns:r="http://schemas.openxmlformats.org/officeDocument/2006/relationships" xmlns:p="http://schemas.openxmlformats.org/presentationml/2006/main">
  <p:tag name="TIMING" val="|0.:|1.9|0.:|2|2.4|1.4|1.7|1.6|1.4|1.5"/>
</p:tagLst>
</file>

<file path=ppt/tags/tag7.xml><?xml version="1.0" encoding="utf-8"?>
<p:tagLst xmlns:a="http://schemas.openxmlformats.org/drawingml/2006/main" xmlns:r="http://schemas.openxmlformats.org/officeDocument/2006/relationships" xmlns:p="http://schemas.openxmlformats.org/presentationml/2006/main">
  <p:tag name="TIMING" val="|0.9|1.1|2.1|1.6|2.3"/>
</p:tagLst>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1566</TotalTime>
  <Words>1098</Words>
  <Application>Microsoft Office PowerPoint</Application>
  <PresentationFormat>On-screen Show (4:3)</PresentationFormat>
  <Paragraphs>124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Advantage</vt:lpstr>
      <vt:lpstr>What is it? Why is it important?</vt:lpstr>
      <vt:lpstr>What is Word Work?</vt:lpstr>
      <vt:lpstr>Why is it important?</vt:lpstr>
      <vt:lpstr>Word Study Levels</vt:lpstr>
      <vt:lpstr>What does Word Work look like?</vt:lpstr>
      <vt:lpstr>Words Their Way Lingo</vt:lpstr>
      <vt:lpstr>Let’s Sort</vt:lpstr>
      <vt:lpstr>Word Study Activities Words Their Way</vt:lpstr>
      <vt:lpstr>Greek and Latin Stems</vt:lpstr>
      <vt:lpstr>Word Study Activities continued Vocabulary</vt:lpstr>
      <vt:lpstr>Connecting Across the Curriculum</vt:lpstr>
      <vt:lpstr>Additional Helpful Sites:</vt:lpstr>
    </vt:vector>
  </TitlesOfParts>
  <Company>Schalmont 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Grade</dc:title>
  <dc:creator>Meredith Fitzgerald</dc:creator>
  <cp:lastModifiedBy>McFarlane, Melissa O.</cp:lastModifiedBy>
  <cp:revision>54</cp:revision>
  <dcterms:created xsi:type="dcterms:W3CDTF">2011-09-12T23:56:02Z</dcterms:created>
  <dcterms:modified xsi:type="dcterms:W3CDTF">2014-09-23T11:01:05Z</dcterms:modified>
</cp:coreProperties>
</file>