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2DB-B455-4FBC-A02E-C575B6431EFF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24-17F5-4840-908A-50E6E5A4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2DB-B455-4FBC-A02E-C575B6431EFF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24-17F5-4840-908A-50E6E5A4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2DB-B455-4FBC-A02E-C575B6431EFF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24-17F5-4840-908A-50E6E5A4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2DB-B455-4FBC-A02E-C575B6431EFF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24-17F5-4840-908A-50E6E5A4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2DB-B455-4FBC-A02E-C575B6431EFF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24-17F5-4840-908A-50E6E5A4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2DB-B455-4FBC-A02E-C575B6431EFF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24-17F5-4840-908A-50E6E5A4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2DB-B455-4FBC-A02E-C575B6431EFF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24-17F5-4840-908A-50E6E5A4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2DB-B455-4FBC-A02E-C575B6431EFF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24-17F5-4840-908A-50E6E5A4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2DB-B455-4FBC-A02E-C575B6431EFF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24-17F5-4840-908A-50E6E5A4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2DB-B455-4FBC-A02E-C575B6431EFF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A624-17F5-4840-908A-50E6E5A46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D2DB-B455-4FBC-A02E-C575B6431EFF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41A624-17F5-4840-908A-50E6E5A466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7CD2DB-B455-4FBC-A02E-C575B6431EFF}" type="datetimeFigureOut">
              <a:rPr lang="en-US" smtClean="0"/>
              <a:pPr/>
              <a:t>9/11/2014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41A624-17F5-4840-908A-50E6E5A466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Continuum of Book Levels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Book Bands Can Help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U/V 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Reading is automatic</a:t>
            </a:r>
          </a:p>
          <a:p>
            <a:r>
              <a:rPr lang="en-US" sz="3200" dirty="0" smtClean="0">
                <a:latin typeface="+mj-lt"/>
              </a:rPr>
              <a:t>Read a wide range of genres</a:t>
            </a:r>
          </a:p>
          <a:p>
            <a:r>
              <a:rPr lang="en-US" sz="3200" dirty="0" smtClean="0">
                <a:latin typeface="+mj-lt"/>
              </a:rPr>
              <a:t>Interpret complex texts including fantasy, myths and legends</a:t>
            </a:r>
          </a:p>
          <a:p>
            <a:r>
              <a:rPr lang="en-US" sz="3200" dirty="0" smtClean="0">
                <a:latin typeface="+mj-lt"/>
              </a:rPr>
              <a:t>Will be able to read and interpret more abstract forms of literature including satire</a:t>
            </a:r>
          </a:p>
          <a:p>
            <a:r>
              <a:rPr lang="en-US" sz="3200" dirty="0" smtClean="0">
                <a:latin typeface="+mj-lt"/>
              </a:rPr>
              <a:t>Highly refined skill set to take apart multi-syllable words</a:t>
            </a:r>
          </a:p>
          <a:p>
            <a:r>
              <a:rPr lang="en-US" sz="3200" dirty="0" smtClean="0">
                <a:latin typeface="+mj-lt"/>
              </a:rPr>
              <a:t>Uses full range of word solving skills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Book Band W,X,Y,Z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8839200" cy="5515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632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Band: W/X/Y/Z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Grades: Fifth and Beyond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2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Structure: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Postmodern structure in which multiple genres are included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Perspectives can overlap and conflict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Whole chapters jump back in time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Text takes risks with form and genre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Narrator is unreliable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Many references left unexplained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Skills: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Must have ample knowledge of the world and other books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Must be reading other similar texts and utilizing information for reference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Recognize and understand complex themes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431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Possible Questions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Does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the story follow a chronological order or does it jump around?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How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can you take the theme of the story and relate it to the real world?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142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How is irony used?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What other texts could you use to supplement the story you are reading?  For example, if the novel is set during the Civil War, what non-fiction or other text could you use to help you better understand the story.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71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How does the dialogue relate to the time period the story is set in?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Can you connect this text to other texts with similar themes or character development?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71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What in the story do you disagree with?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How would you handle situations that arise in the book?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71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How can you use previous knowledge to understand difficult concepts in the text?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W,X,Y,Z 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334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Consistently automatic in reading complex sentences and paragraphs</a:t>
            </a:r>
          </a:p>
          <a:p>
            <a:r>
              <a:rPr lang="en-US" sz="2800" dirty="0" smtClean="0">
                <a:latin typeface="+mj-lt"/>
              </a:rPr>
              <a:t>Well developed reading stamina</a:t>
            </a:r>
          </a:p>
          <a:p>
            <a:r>
              <a:rPr lang="en-US" sz="2800" dirty="0" smtClean="0">
                <a:latin typeface="+mj-lt"/>
              </a:rPr>
              <a:t>Reads and understands texts from a full range of genres, including historical fiction written in historical linguistic style</a:t>
            </a:r>
          </a:p>
          <a:p>
            <a:r>
              <a:rPr lang="en-US" sz="2800" dirty="0" smtClean="0">
                <a:latin typeface="+mj-lt"/>
              </a:rPr>
              <a:t>Understands and responds to mature themes such as poverty, war, and social issues</a:t>
            </a:r>
          </a:p>
          <a:p>
            <a:r>
              <a:rPr lang="en-US" sz="2800" dirty="0" smtClean="0">
                <a:latin typeface="+mj-lt"/>
              </a:rPr>
              <a:t>Understands multi-dimensional themes</a:t>
            </a:r>
          </a:p>
          <a:p>
            <a:r>
              <a:rPr lang="en-US" sz="2800" dirty="0" smtClean="0">
                <a:latin typeface="+mj-lt"/>
              </a:rPr>
              <a:t>Assimilates settings and cultures into their comprehension</a:t>
            </a:r>
          </a:p>
          <a:p>
            <a:r>
              <a:rPr lang="en-US" sz="2800" dirty="0" smtClean="0">
                <a:latin typeface="+mj-lt"/>
              </a:rPr>
              <a:t>Can apply prior understandings in a critical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Book Band </a:t>
            </a:r>
            <a:r>
              <a:rPr lang="en-US" dirty="0" smtClean="0"/>
              <a:t>K,L,M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6509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499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Band: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K/L/M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Grades: </a:t>
                      </a: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First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and Second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4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Structure: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One story line is present throughout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the whole book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There is usually just one main problem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Clear beginning, middle, and end with a build up to the conflict/problem and then working down to a resolution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Titles of chapters usually give the main idea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Skills: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Synthesizing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Determining importance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in a story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Analyzing a character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29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Possible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Questions: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Can you describe the main problem in the story?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Why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has the problem occurred?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Can you retell the sequence of events in the story?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How would you describe the main character?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How does the character change?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Possible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Questions: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Why does the character behave the way they do?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Can you relate to the main character in anyway?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Is there any vocabulary</a:t>
                      </a: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 that is used to help us learn more about a character?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aseline="0" dirty="0" smtClean="0">
                          <a:latin typeface="Calibri"/>
                          <a:ea typeface="Calibri"/>
                          <a:cs typeface="Times New Roman"/>
                        </a:rPr>
                        <a:t>What can you learn from the dialogue in the story?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27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</a:t>
            </a:r>
            <a:r>
              <a:rPr lang="en-US" dirty="0" smtClean="0"/>
              <a:t>K,L,M </a:t>
            </a:r>
            <a:r>
              <a:rPr lang="en-US" dirty="0" smtClean="0"/>
              <a:t>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They are able to make self-corrections as they are reading</a:t>
            </a:r>
          </a:p>
          <a:p>
            <a:r>
              <a:rPr lang="en-US" sz="2800" dirty="0" smtClean="0">
                <a:latin typeface="+mj-lt"/>
              </a:rPr>
              <a:t>They use illustrations to support the text they read</a:t>
            </a:r>
          </a:p>
          <a:p>
            <a:r>
              <a:rPr lang="en-US" sz="2800" dirty="0" smtClean="0">
                <a:latin typeface="+mj-lt"/>
              </a:rPr>
              <a:t>They are able to make personal connections to characters in the book</a:t>
            </a:r>
          </a:p>
          <a:p>
            <a:r>
              <a:rPr lang="en-US" sz="2800" dirty="0" smtClean="0">
                <a:latin typeface="+mj-lt"/>
              </a:rPr>
              <a:t>They can formulate an opinion based on what they read</a:t>
            </a:r>
          </a:p>
          <a:p>
            <a:r>
              <a:rPr lang="en-US" sz="2800" dirty="0" smtClean="0">
                <a:latin typeface="+mj-lt"/>
              </a:rPr>
              <a:t>The can remember a series of events and the order in which they occur</a:t>
            </a:r>
          </a:p>
          <a:p>
            <a:r>
              <a:rPr lang="en-US" sz="2800" dirty="0" smtClean="0">
                <a:latin typeface="+mj-lt"/>
              </a:rPr>
              <a:t>They can infer how a character may feel based on events</a:t>
            </a:r>
          </a:p>
          <a:p>
            <a:r>
              <a:rPr lang="en-US" sz="2800" dirty="0" smtClean="0">
                <a:latin typeface="+mj-lt"/>
              </a:rPr>
              <a:t>They can predict events based on traits we learn about a character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Book Band N,O,P,Q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586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499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Band: N/O and P/Q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Grades: Third and Fourth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4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Structure: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More structurally complex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Multidimensional problems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Subplots between problem and resolution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Skills: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Abstraction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Main Idea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Focus on main story line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Change ideas about importance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Character analysis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29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Possible Questions: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What is the plot of your story? (rising actions, climax, declining actions, resolution)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What are some of the subplots (smaller events) occurring within the plot?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What makes the main problem so complex?  Is it emotional/ physical relational?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How have your feelings changed toward the character as the story has unfolded?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How has the character changed /developed throughout the story?  What factors are causing the change?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What motivates the character’s actions?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How do minor characters affect the story?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Possible Questions: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What are the characteristics that make the character complex?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How does the  author use figurative language to express him/herself?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Are there any unfamiliar vocabulary words that you have explored throughout the story?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Do you think another reader could have interpreted the events differently than you did?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Is the character in conflict about what to do?  How to act or react? How he/she feels?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What do you think is the most important aspect of the story? Did this change from the beginning of the book?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27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N,O,P,Q 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The reading process has become more automatic</a:t>
            </a:r>
          </a:p>
          <a:p>
            <a:r>
              <a:rPr lang="en-US" sz="3600" dirty="0" smtClean="0">
                <a:latin typeface="+mj-lt"/>
              </a:rPr>
              <a:t>Uses more than one strategy to decode new vocabulary</a:t>
            </a:r>
          </a:p>
          <a:p>
            <a:r>
              <a:rPr lang="en-US" sz="3600" dirty="0" smtClean="0">
                <a:latin typeface="+mj-lt"/>
              </a:rPr>
              <a:t>Able to process more lengthy, complex sentences</a:t>
            </a:r>
          </a:p>
          <a:p>
            <a:r>
              <a:rPr lang="en-US" sz="3600" dirty="0" smtClean="0">
                <a:latin typeface="+mj-lt"/>
              </a:rPr>
              <a:t>Reads different ranges of text</a:t>
            </a:r>
          </a:p>
          <a:p>
            <a:r>
              <a:rPr lang="en-US" sz="3600" dirty="0" smtClean="0">
                <a:latin typeface="+mj-lt"/>
              </a:rPr>
              <a:t>Slows down the reading rate to problem solve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Book Band R,S,T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38200"/>
          <a:ext cx="9144000" cy="639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325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Band: R/S/T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Grades: Fourth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6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Structure: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Layered with meaning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Problems are nuanced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Setting becomes a major force in the story evolving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Inconsequential characters and or events become pivotal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Plots and subplot revolve around central themes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Skills: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Retain multiple components of the story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Synthesize parts to the whole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Predict and Infer in order to generalize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Utilize schema for inferring complex ideas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61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Possible Questions: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How is the setting contributing to the plot of the story?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How would the story change if it took place in a different place or time?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What themes do you see developing in the story and what evidence do you have to support the theme?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Do you think some of the events from the story have multiple meanings?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How do the minor characters influence the behavior of the main character?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How is the character feeling and what evidence do you have?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Is the character feeling conflicted in any way?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How do the smaller plot lines help you to understand the generalizations you made about the character?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Possible Questions: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Based on the events in the story, what generalizations can you make about the theme or about the character?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How can you apply these generalizations to the real world?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How is the plot developing? Where does the rising action, climax, falling action, and resolution take place?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What schema do you bring to your reading that helps you understand the story more? Does this schema come from real life or books you read?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Are there characters or events that have become much more important than you first realized?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How do you think the plot revolves around the theme of the book?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Characteristics of R,S,T Readers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Becomes proficient at reading new vocabulary</a:t>
            </a:r>
          </a:p>
          <a:p>
            <a:r>
              <a:rPr lang="en-US" sz="3200" dirty="0" smtClean="0">
                <a:latin typeface="+mj-lt"/>
              </a:rPr>
              <a:t>Decodes multi-syllable words without slowing their reading pace</a:t>
            </a:r>
          </a:p>
          <a:p>
            <a:r>
              <a:rPr lang="en-US" sz="3200" dirty="0" smtClean="0">
                <a:latin typeface="+mj-lt"/>
              </a:rPr>
              <a:t>Reads and understands a full range of genres</a:t>
            </a:r>
          </a:p>
          <a:p>
            <a:r>
              <a:rPr lang="en-US" sz="3200" dirty="0" smtClean="0">
                <a:latin typeface="+mj-lt"/>
              </a:rPr>
              <a:t>Can read and interpret more complex texts</a:t>
            </a:r>
          </a:p>
          <a:p>
            <a:r>
              <a:rPr lang="en-US" sz="3200" dirty="0" smtClean="0">
                <a:latin typeface="+mj-lt"/>
              </a:rPr>
              <a:t>Can understand inferences in text, including figurative language and symbolism</a:t>
            </a:r>
          </a:p>
          <a:p>
            <a:r>
              <a:rPr lang="en-US" sz="3200" dirty="0" smtClean="0">
                <a:latin typeface="+mj-lt"/>
              </a:rPr>
              <a:t>Can look at situations from multiple perspectives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Book Band U/V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914400"/>
          <a:ext cx="8229600" cy="478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Band: U/ V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Grades: Fifth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Structure: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Passage of time becomes much more complex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Back story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becomes increasingly prevalent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Multiple plotlines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Characters and setting act as symbols of themes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Foreshadowing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Narrator’s point of view is incomplete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Story is a statement about the world and life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Skills: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Identify larger and more symbolic themes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Infer events that have already happened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Bring more complexities of the adult world to their reading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Generalize statements about the world and life through reading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Possible Questions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What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connections can you make between the plot of the book and world events?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How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does time play a part in the story?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How are multiple characters connected throughout the story?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How are symbols used in the story?  Do they help get the theme across to you easier?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>
                          <a:latin typeface="Calibri"/>
                          <a:ea typeface="Calibri"/>
                          <a:cs typeface="Times New Roman"/>
                        </a:rPr>
                        <a:t>How can you relate to the characters struggles? 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How does Point of View play a part in the telling of the story?  Would the story be different if told by someone else?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What may have happened before the start of the story that could affect the plot of the story later?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1412</Words>
  <Application>Microsoft Office PowerPoint</Application>
  <PresentationFormat>On-screen Show (4:3)</PresentationFormat>
  <Paragraphs>171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The Continuum of Book Levels</vt:lpstr>
      <vt:lpstr>Slide 2</vt:lpstr>
      <vt:lpstr>Book Band K,L,M</vt:lpstr>
      <vt:lpstr>Characteristics of K,L,M Readers</vt:lpstr>
      <vt:lpstr>Book Band N,O,P,Q</vt:lpstr>
      <vt:lpstr>Characteristics of N,O,P,Q Readers</vt:lpstr>
      <vt:lpstr>Book Band R,S,T</vt:lpstr>
      <vt:lpstr>Characteristics of R,S,T Readers</vt:lpstr>
      <vt:lpstr>Book Band U/V</vt:lpstr>
      <vt:lpstr>Characteristics of U/V Readers</vt:lpstr>
      <vt:lpstr>Book Band W,X,Y,Z</vt:lpstr>
      <vt:lpstr>Characteristics of W,X,Y,Z Readers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Continuum of Book Levels</dc:title>
  <dc:creator>pete</dc:creator>
  <cp:lastModifiedBy>jonathanw.santore</cp:lastModifiedBy>
  <cp:revision>23</cp:revision>
  <dcterms:created xsi:type="dcterms:W3CDTF">2013-09-20T13:45:28Z</dcterms:created>
  <dcterms:modified xsi:type="dcterms:W3CDTF">2014-09-11T20:05:27Z</dcterms:modified>
</cp:coreProperties>
</file>