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2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F0FB-E25D-4415-AF3F-2FFC3D8CEEDC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3144C-4C47-4B27-B852-61D612A595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F0FB-E25D-4415-AF3F-2FFC3D8CEEDC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3144C-4C47-4B27-B852-61D612A595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F0FB-E25D-4415-AF3F-2FFC3D8CEEDC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3144C-4C47-4B27-B852-61D612A595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F0FB-E25D-4415-AF3F-2FFC3D8CEEDC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3144C-4C47-4B27-B852-61D612A595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F0FB-E25D-4415-AF3F-2FFC3D8CEEDC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3144C-4C47-4B27-B852-61D612A595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F0FB-E25D-4415-AF3F-2FFC3D8CEEDC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3144C-4C47-4B27-B852-61D612A595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F0FB-E25D-4415-AF3F-2FFC3D8CEEDC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3144C-4C47-4B27-B852-61D612A595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F0FB-E25D-4415-AF3F-2FFC3D8CEEDC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3144C-4C47-4B27-B852-61D612A595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F0FB-E25D-4415-AF3F-2FFC3D8CEEDC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3144C-4C47-4B27-B852-61D612A595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F0FB-E25D-4415-AF3F-2FFC3D8CEEDC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3144C-4C47-4B27-B852-61D612A595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F0FB-E25D-4415-AF3F-2FFC3D8CEEDC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3144C-4C47-4B27-B852-61D612A595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EF0FB-E25D-4415-AF3F-2FFC3D8CEEDC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3144C-4C47-4B27-B852-61D612A595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avorite second grade books"/>
          <p:cNvPicPr/>
          <p:nvPr/>
        </p:nvPicPr>
        <p:blipFill>
          <a:blip r:embed="rId2" cstate="print">
            <a:lum bright="45000" contrast="-49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8001000" cy="3429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atin typeface="Arial Black" pitchFamily="34" charset="0"/>
              </a:rPr>
              <a:t>Interactive </a:t>
            </a:r>
            <a:br>
              <a:rPr lang="en-US" sz="7200" b="1" dirty="0" smtClean="0">
                <a:latin typeface="Arial Black" pitchFamily="34" charset="0"/>
              </a:rPr>
            </a:br>
            <a:r>
              <a:rPr lang="en-US" sz="7200" b="1" dirty="0" smtClean="0">
                <a:latin typeface="Arial Black" pitchFamily="34" charset="0"/>
              </a:rPr>
              <a:t>Read Aloud</a:t>
            </a:r>
            <a:endParaRPr lang="en-US" sz="7200" b="1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70104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Arial Rounded MT Bold" pitchFamily="34" charset="0"/>
              </a:rPr>
              <a:t>Elizabeth Lane Elementary 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Arial Rounded MT Bold" pitchFamily="34" charset="0"/>
              </a:rPr>
              <a:t>Literacy Night 2014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Arial Rounded MT Bold" pitchFamily="34" charset="0"/>
              </a:rPr>
              <a:t>Kim </a:t>
            </a:r>
            <a:r>
              <a:rPr lang="en-US" b="1" dirty="0" err="1" smtClean="0">
                <a:solidFill>
                  <a:schemeClr val="tx1"/>
                </a:solidFill>
                <a:latin typeface="Arial Rounded MT Bold" pitchFamily="34" charset="0"/>
              </a:rPr>
              <a:t>Phifer</a:t>
            </a:r>
            <a:r>
              <a:rPr lang="en-US" b="1" dirty="0" smtClean="0">
                <a:solidFill>
                  <a:schemeClr val="tx1"/>
                </a:solidFill>
                <a:latin typeface="Arial Rounded MT Bold" pitchFamily="34" charset="0"/>
              </a:rPr>
              <a:t>, Beth Rash and Jessica Sterling</a:t>
            </a:r>
            <a:endParaRPr lang="en-US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avorite second grade books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8001000" cy="1774825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latin typeface="Arial Black" pitchFamily="34" charset="0"/>
              </a:rPr>
              <a:t>IRA  Unveiled</a:t>
            </a:r>
            <a:endParaRPr lang="en-US" sz="6600" b="1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667000"/>
            <a:ext cx="8229600" cy="35814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Close reading with young children is woven  into a read aloud.</a:t>
            </a:r>
          </a:p>
          <a:p>
            <a:endParaRPr lang="en-US" sz="3600" b="1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pPr lvl="0"/>
            <a:r>
              <a:rPr lang="en-US" sz="36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As the teacher reads, she engages children in conversation and pushes them to go back to into the text.</a:t>
            </a:r>
          </a:p>
          <a:p>
            <a:pPr algn="l"/>
            <a:r>
              <a:rPr lang="en-US" sz="1100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en-US" sz="1100" dirty="0">
                <a:solidFill>
                  <a:schemeClr val="tx1"/>
                </a:solidFill>
              </a:rPr>
              <a:t>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avorite second grade books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8001000" cy="1774825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latin typeface="Arial Black" pitchFamily="34" charset="0"/>
              </a:rPr>
              <a:t>IRA  Unveiled</a:t>
            </a:r>
            <a:endParaRPr lang="en-US" sz="6600" b="1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8229600" cy="3581400"/>
          </a:xfrm>
        </p:spPr>
        <p:txBody>
          <a:bodyPr>
            <a:noAutofit/>
          </a:bodyPr>
          <a:lstStyle/>
          <a:p>
            <a:r>
              <a:rPr lang="en-US" sz="2600" b="1" dirty="0" smtClean="0">
                <a:solidFill>
                  <a:schemeClr val="tx1"/>
                </a:solidFill>
                <a:latin typeface="Arial Black" pitchFamily="34" charset="0"/>
              </a:rPr>
              <a:t>How?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sz="2600" b="1" dirty="0" smtClean="0">
                <a:solidFill>
                  <a:schemeClr val="tx1"/>
                </a:solidFill>
                <a:latin typeface="Arial Black" pitchFamily="34" charset="0"/>
              </a:rPr>
              <a:t>The teacher displays a section of the     text on the document camera or </a:t>
            </a:r>
            <a:r>
              <a:rPr lang="en-US" sz="2600" b="1" dirty="0" err="1" smtClean="0">
                <a:solidFill>
                  <a:schemeClr val="tx1"/>
                </a:solidFill>
                <a:latin typeface="Arial Black" pitchFamily="34" charset="0"/>
              </a:rPr>
              <a:t>Smartboard</a:t>
            </a:r>
            <a:r>
              <a:rPr lang="en-US" sz="2600" b="1" dirty="0" smtClean="0">
                <a:solidFill>
                  <a:schemeClr val="tx1"/>
                </a:solidFill>
                <a:latin typeface="Arial Black" pitchFamily="34" charset="0"/>
              </a:rPr>
              <a:t>.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sz="2600" b="1" dirty="0" smtClean="0">
                <a:solidFill>
                  <a:schemeClr val="tx1"/>
                </a:solidFill>
                <a:latin typeface="Arial Black" pitchFamily="34" charset="0"/>
              </a:rPr>
              <a:t>She demonstrates reading strategies.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Arial Black" pitchFamily="34" charset="0"/>
              </a:rPr>
              <a:t>Models thinking while reading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Arial Black" pitchFamily="34" charset="0"/>
              </a:rPr>
              <a:t>Shows that often the question will want her to reread and checking the text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Arial Black" pitchFamily="34" charset="0"/>
              </a:rPr>
              <a:t>EX -  this matches standard 2.1 for reading informational text      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Arial Black" pitchFamily="34" charset="0"/>
              </a:rPr>
              <a:t> 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Arial Black" pitchFamily="34" charset="0"/>
              </a:rPr>
              <a:t>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avorite second grade books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8001000" cy="1774825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latin typeface="Arial Black" pitchFamily="34" charset="0"/>
              </a:rPr>
              <a:t>IRA  Unveiled</a:t>
            </a:r>
            <a:endParaRPr lang="en-US" sz="6600" b="1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828800"/>
            <a:ext cx="8229600" cy="3581400"/>
          </a:xfrm>
        </p:spPr>
        <p:txBody>
          <a:bodyPr>
            <a:noAutofit/>
          </a:bodyPr>
          <a:lstStyle/>
          <a:p>
            <a:pPr marL="514350" indent="-514350"/>
            <a:r>
              <a:rPr lang="en-US" sz="2800" b="1" dirty="0" smtClean="0">
                <a:solidFill>
                  <a:schemeClr val="tx1"/>
                </a:solidFill>
                <a:latin typeface="Arial Black" pitchFamily="34" charset="0"/>
              </a:rPr>
              <a:t>How?</a:t>
            </a:r>
          </a:p>
          <a:p>
            <a:pPr marL="514350" lvl="0" indent="-514350" algn="l">
              <a:buFont typeface="+mj-lt"/>
              <a:buAutoNum type="arabicPeriod" startAt="3"/>
            </a:pPr>
            <a:r>
              <a:rPr lang="en-US" sz="2800" b="1" dirty="0" smtClean="0">
                <a:solidFill>
                  <a:schemeClr val="tx1"/>
                </a:solidFill>
                <a:latin typeface="Arial Black" pitchFamily="34" charset="0"/>
              </a:rPr>
              <a:t>Students should ask and answer questions such as who, what, where, when, why, and how in order to demonstrate understanding of key details. 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Arial Black" pitchFamily="34" charset="0"/>
              </a:rPr>
              <a:t>Helps kids to determine the focus of one section of text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Arial Black" pitchFamily="34" charset="0"/>
              </a:rPr>
              <a:t>EX – this matches standard 2.2 for reading informational text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Arial Black" pitchFamily="34" charset="0"/>
              </a:rPr>
              <a:t> 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Arial Black" pitchFamily="34" charset="0"/>
              </a:rPr>
              <a:t>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avorite second grade books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8001000" cy="1774825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latin typeface="Arial Black" pitchFamily="34" charset="0"/>
              </a:rPr>
              <a:t>IRA  Unveiled</a:t>
            </a:r>
            <a:endParaRPr lang="en-US" sz="6600" b="1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00200"/>
            <a:ext cx="8229600" cy="3581400"/>
          </a:xfrm>
        </p:spPr>
        <p:txBody>
          <a:bodyPr>
            <a:noAutofit/>
          </a:bodyPr>
          <a:lstStyle/>
          <a:p>
            <a:pPr marL="457200" indent="-457200"/>
            <a:r>
              <a:rPr lang="en-US" sz="22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Framework for UDL: U</a:t>
            </a:r>
            <a:r>
              <a:rPr lang="en-US" sz="22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niversal Design for Learning</a:t>
            </a:r>
            <a:endParaRPr lang="en-US" sz="2200" b="1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pPr algn="l"/>
            <a:r>
              <a:rPr lang="en-US" sz="22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Three Principles</a:t>
            </a:r>
          </a:p>
          <a:p>
            <a:pPr algn="l"/>
            <a:r>
              <a:rPr lang="en-US" sz="22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Because all three brain </a:t>
            </a:r>
            <a:r>
              <a:rPr lang="en-US" sz="2200" u="sng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networks </a:t>
            </a:r>
            <a:r>
              <a:rPr lang="en-US" sz="22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are involved in learning.</a:t>
            </a:r>
          </a:p>
          <a:p>
            <a:pPr algn="l"/>
            <a:r>
              <a:rPr lang="en-US" sz="22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Teachers cannot literally "teach to" students‘ </a:t>
            </a:r>
            <a:r>
              <a:rPr lang="en-US" sz="2200" u="sng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recognition (knowledge)</a:t>
            </a:r>
            <a:r>
              <a:rPr lang="en-US" sz="22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, </a:t>
            </a:r>
            <a:r>
              <a:rPr lang="en-US" sz="2200" u="sng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strategic (strategies)</a:t>
            </a:r>
            <a:r>
              <a:rPr lang="en-US" sz="22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, and </a:t>
            </a:r>
            <a:r>
              <a:rPr lang="en-US" sz="2200" u="sng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affective (emotional) networks</a:t>
            </a:r>
            <a:r>
              <a:rPr lang="en-US" sz="22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 as separate entities. However, thinking about these </a:t>
            </a:r>
            <a:r>
              <a:rPr lang="en-US" sz="2200" u="sng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networks </a:t>
            </a:r>
            <a:r>
              <a:rPr lang="en-US" sz="22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individually helps us remember that learning is multifaceted.</a:t>
            </a:r>
          </a:p>
          <a:p>
            <a:pPr algn="l"/>
            <a:endParaRPr lang="en-US" sz="16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pPr marL="514350" indent="-514350"/>
            <a:endParaRPr lang="en-US" sz="1600" b="1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avorite second grade books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8001000" cy="1774825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latin typeface="Arial Black" pitchFamily="34" charset="0"/>
              </a:rPr>
              <a:t>IRA  Unveiled</a:t>
            </a:r>
            <a:endParaRPr lang="en-US" sz="6600" b="1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76400"/>
            <a:ext cx="8229600" cy="5410200"/>
          </a:xfrm>
        </p:spPr>
        <p:txBody>
          <a:bodyPr>
            <a:no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The ultimate goal is help children develop domain specific vocabulary by providing multiple entry ways to achieve reading comprehension.</a:t>
            </a:r>
          </a:p>
          <a:p>
            <a:pPr algn="l"/>
            <a:endParaRPr lang="en-US" sz="20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Broadly speaking, we teach our students to:</a:t>
            </a:r>
          </a:p>
          <a:p>
            <a:pPr lvl="0" algn="l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Recognize essential cues and patterns.</a:t>
            </a:r>
          </a:p>
          <a:p>
            <a:pPr lvl="0" algn="l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Master skillful strategies for action.</a:t>
            </a:r>
          </a:p>
          <a:p>
            <a:pPr lvl="0" algn="l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Engage with learning.</a:t>
            </a:r>
          </a:p>
          <a:p>
            <a:pPr lvl="0" algn="l">
              <a:buFont typeface="Arial" pitchFamily="34" charset="0"/>
              <a:buChar char="•"/>
            </a:pPr>
            <a:endParaRPr lang="en-US" sz="2000" b="1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pPr lvl="0" algn="l"/>
            <a:r>
              <a:rPr lang="en-US" sz="20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Teachers model how to access all 3 networks by:</a:t>
            </a:r>
            <a:endParaRPr lang="en-US" sz="20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pPr lvl="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Charting terms.</a:t>
            </a:r>
          </a:p>
          <a:p>
            <a:pPr lvl="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Providing pictorial support .</a:t>
            </a:r>
          </a:p>
          <a:p>
            <a:pPr lvl="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Telling students to act out the words.</a:t>
            </a:r>
          </a:p>
          <a:p>
            <a:pPr marL="514350" indent="-514350"/>
            <a:endParaRPr lang="en-US" sz="2000" b="1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roduct Detai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38199" y="0"/>
            <a:ext cx="6857995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8200" y="990600"/>
            <a:ext cx="4495800" cy="1774825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latin typeface="Arial Black" pitchFamily="34" charset="0"/>
              </a:rPr>
              <a:t>Let’s Take a Look</a:t>
            </a:r>
            <a:endParaRPr lang="en-US" sz="6600" b="1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8200" y="4267200"/>
            <a:ext cx="4267200" cy="2590800"/>
          </a:xfrm>
        </p:spPr>
        <p:txBody>
          <a:bodyPr>
            <a:normAutofit/>
          </a:bodyPr>
          <a:lstStyle/>
          <a:p>
            <a:pPr lvl="1"/>
            <a:r>
              <a:rPr lang="en-US" u="sng" dirty="0" smtClean="0">
                <a:solidFill>
                  <a:schemeClr val="tx1"/>
                </a:solidFill>
                <a:latin typeface="Arial Rounded MT Bold" pitchFamily="34" charset="0"/>
              </a:rPr>
              <a:t>Something Beautiful </a:t>
            </a:r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by Sharon Dennis Wyeth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avorite second grade books"/>
          <p:cNvPicPr/>
          <p:nvPr/>
        </p:nvPicPr>
        <p:blipFill>
          <a:blip r:embed="rId2" cstate="print">
            <a:lum bright="45000" contrast="-49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8001000" cy="3429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atin typeface="Arial Black" pitchFamily="34" charset="0"/>
              </a:rPr>
              <a:t>Thank You for Coming</a:t>
            </a:r>
            <a:endParaRPr lang="en-US" sz="7200" b="1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7010400" cy="1752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Arial Rounded MT Bold" pitchFamily="34" charset="0"/>
              </a:rPr>
              <a:t>Be sure to reference your handout for further explanation and 2</a:t>
            </a:r>
            <a:r>
              <a:rPr lang="en-US" b="1" baseline="30000" dirty="0" smtClean="0">
                <a:solidFill>
                  <a:schemeClr val="tx1"/>
                </a:solidFill>
                <a:latin typeface="Arial Rounded MT Bold" pitchFamily="34" charset="0"/>
              </a:rPr>
              <a:t>nd</a:t>
            </a:r>
            <a:r>
              <a:rPr lang="en-US" b="1" dirty="0" smtClean="0">
                <a:solidFill>
                  <a:schemeClr val="tx1"/>
                </a:solidFill>
                <a:latin typeface="Arial Rounded MT Bold" pitchFamily="34" charset="0"/>
              </a:rPr>
              <a:t> grade book title suggestions.</a:t>
            </a:r>
            <a:endParaRPr lang="en-US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5194</TotalTime>
  <Words>276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Interactive  Read Aloud</vt:lpstr>
      <vt:lpstr>IRA  Unveiled</vt:lpstr>
      <vt:lpstr>IRA  Unveiled</vt:lpstr>
      <vt:lpstr>IRA  Unveiled</vt:lpstr>
      <vt:lpstr>IRA  Unveiled</vt:lpstr>
      <vt:lpstr>IRA  Unveiled</vt:lpstr>
      <vt:lpstr>Let’s Take a Look</vt:lpstr>
      <vt:lpstr>Thank You for Coming</vt:lpstr>
    </vt:vector>
  </TitlesOfParts>
  <Company>Charlotte Mecklenburg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Conferring With Readers</dc:title>
  <dc:creator>pete</dc:creator>
  <cp:lastModifiedBy>McFarlane, Melissa O.</cp:lastModifiedBy>
  <cp:revision>250</cp:revision>
  <dcterms:created xsi:type="dcterms:W3CDTF">2013-09-24T19:54:14Z</dcterms:created>
  <dcterms:modified xsi:type="dcterms:W3CDTF">2014-09-23T11:02:22Z</dcterms:modified>
</cp:coreProperties>
</file>